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73" r:id="rId1"/>
    <p:sldMasterId id="2147484285" r:id="rId2"/>
    <p:sldMasterId id="2147484297" r:id="rId3"/>
    <p:sldMasterId id="2147484309" r:id="rId4"/>
    <p:sldMasterId id="2147484321" r:id="rId5"/>
    <p:sldMasterId id="2147484333" r:id="rId6"/>
    <p:sldMasterId id="2147484345" r:id="rId7"/>
    <p:sldMasterId id="2147484357" r:id="rId8"/>
    <p:sldMasterId id="2147484369" r:id="rId9"/>
    <p:sldMasterId id="2147484381" r:id="rId10"/>
    <p:sldMasterId id="2147484393" r:id="rId11"/>
    <p:sldMasterId id="2147484405" r:id="rId12"/>
    <p:sldMasterId id="2147484417" r:id="rId13"/>
  </p:sldMasterIdLst>
  <p:notesMasterIdLst>
    <p:notesMasterId r:id="rId69"/>
  </p:notesMasterIdLst>
  <p:sldIdLst>
    <p:sldId id="256" r:id="rId14"/>
    <p:sldId id="257" r:id="rId15"/>
    <p:sldId id="259" r:id="rId16"/>
    <p:sldId id="261" r:id="rId17"/>
    <p:sldId id="260" r:id="rId18"/>
    <p:sldId id="267" r:id="rId19"/>
    <p:sldId id="263" r:id="rId20"/>
    <p:sldId id="264" r:id="rId21"/>
    <p:sldId id="265" r:id="rId22"/>
    <p:sldId id="266" r:id="rId23"/>
    <p:sldId id="268" r:id="rId24"/>
    <p:sldId id="269" r:id="rId25"/>
    <p:sldId id="270" r:id="rId26"/>
    <p:sldId id="271" r:id="rId27"/>
    <p:sldId id="306" r:id="rId28"/>
    <p:sldId id="307" r:id="rId29"/>
    <p:sldId id="282" r:id="rId30"/>
    <p:sldId id="283" r:id="rId31"/>
    <p:sldId id="299" r:id="rId32"/>
    <p:sldId id="300" r:id="rId33"/>
    <p:sldId id="305" r:id="rId34"/>
    <p:sldId id="316" r:id="rId35"/>
    <p:sldId id="308" r:id="rId36"/>
    <p:sldId id="309" r:id="rId37"/>
    <p:sldId id="310" r:id="rId38"/>
    <p:sldId id="272" r:id="rId39"/>
    <p:sldId id="274" r:id="rId40"/>
    <p:sldId id="275" r:id="rId41"/>
    <p:sldId id="315" r:id="rId42"/>
    <p:sldId id="276" r:id="rId43"/>
    <p:sldId id="278" r:id="rId44"/>
    <p:sldId id="277" r:id="rId45"/>
    <p:sldId id="279" r:id="rId46"/>
    <p:sldId id="281" r:id="rId47"/>
    <p:sldId id="284" r:id="rId48"/>
    <p:sldId id="273" r:id="rId49"/>
    <p:sldId id="317" r:id="rId50"/>
    <p:sldId id="288" r:id="rId51"/>
    <p:sldId id="302" r:id="rId52"/>
    <p:sldId id="290" r:id="rId53"/>
    <p:sldId id="289" r:id="rId54"/>
    <p:sldId id="291" r:id="rId55"/>
    <p:sldId id="292" r:id="rId56"/>
    <p:sldId id="293" r:id="rId57"/>
    <p:sldId id="304" r:id="rId58"/>
    <p:sldId id="295" r:id="rId59"/>
    <p:sldId id="294" r:id="rId60"/>
    <p:sldId id="301" r:id="rId61"/>
    <p:sldId id="296" r:id="rId62"/>
    <p:sldId id="297" r:id="rId63"/>
    <p:sldId id="311" r:id="rId64"/>
    <p:sldId id="312" r:id="rId65"/>
    <p:sldId id="313" r:id="rId66"/>
    <p:sldId id="314" r:id="rId67"/>
    <p:sldId id="258" r:id="rId6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8" d="100"/>
          <a:sy n="108" d="100"/>
        </p:scale>
        <p:origin x="-296" y="-1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63" Type="http://schemas.openxmlformats.org/officeDocument/2006/relationships/slide" Target="slides/slide50.xml"/><Relationship Id="rId64" Type="http://schemas.openxmlformats.org/officeDocument/2006/relationships/slide" Target="slides/slide51.xml"/><Relationship Id="rId65" Type="http://schemas.openxmlformats.org/officeDocument/2006/relationships/slide" Target="slides/slide52.xml"/><Relationship Id="rId66" Type="http://schemas.openxmlformats.org/officeDocument/2006/relationships/slide" Target="slides/slide53.xml"/><Relationship Id="rId67" Type="http://schemas.openxmlformats.org/officeDocument/2006/relationships/slide" Target="slides/slide54.xml"/><Relationship Id="rId68" Type="http://schemas.openxmlformats.org/officeDocument/2006/relationships/slide" Target="slides/slide55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37.xml"/><Relationship Id="rId51" Type="http://schemas.openxmlformats.org/officeDocument/2006/relationships/slide" Target="slides/slide38.xml"/><Relationship Id="rId52" Type="http://schemas.openxmlformats.org/officeDocument/2006/relationships/slide" Target="slides/slide39.xml"/><Relationship Id="rId53" Type="http://schemas.openxmlformats.org/officeDocument/2006/relationships/slide" Target="slides/slide40.xml"/><Relationship Id="rId54" Type="http://schemas.openxmlformats.org/officeDocument/2006/relationships/slide" Target="slides/slide41.xml"/><Relationship Id="rId55" Type="http://schemas.openxmlformats.org/officeDocument/2006/relationships/slide" Target="slides/slide42.xml"/><Relationship Id="rId56" Type="http://schemas.openxmlformats.org/officeDocument/2006/relationships/slide" Target="slides/slide43.xml"/><Relationship Id="rId57" Type="http://schemas.openxmlformats.org/officeDocument/2006/relationships/slide" Target="slides/slide44.xml"/><Relationship Id="rId58" Type="http://schemas.openxmlformats.org/officeDocument/2006/relationships/slide" Target="slides/slide45.xml"/><Relationship Id="rId59" Type="http://schemas.openxmlformats.org/officeDocument/2006/relationships/slide" Target="slides/slide46.xml"/><Relationship Id="rId40" Type="http://schemas.openxmlformats.org/officeDocument/2006/relationships/slide" Target="slides/slide27.xml"/><Relationship Id="rId41" Type="http://schemas.openxmlformats.org/officeDocument/2006/relationships/slide" Target="slides/slide28.xml"/><Relationship Id="rId42" Type="http://schemas.openxmlformats.org/officeDocument/2006/relationships/slide" Target="slides/slide29.xml"/><Relationship Id="rId43" Type="http://schemas.openxmlformats.org/officeDocument/2006/relationships/slide" Target="slides/slide30.xml"/><Relationship Id="rId44" Type="http://schemas.openxmlformats.org/officeDocument/2006/relationships/slide" Target="slides/slide31.xml"/><Relationship Id="rId45" Type="http://schemas.openxmlformats.org/officeDocument/2006/relationships/slide" Target="slides/slide32.xml"/><Relationship Id="rId46" Type="http://schemas.openxmlformats.org/officeDocument/2006/relationships/slide" Target="slides/slide33.xml"/><Relationship Id="rId47" Type="http://schemas.openxmlformats.org/officeDocument/2006/relationships/slide" Target="slides/slide34.xml"/><Relationship Id="rId48" Type="http://schemas.openxmlformats.org/officeDocument/2006/relationships/slide" Target="slides/slide35.xml"/><Relationship Id="rId49" Type="http://schemas.openxmlformats.org/officeDocument/2006/relationships/slide" Target="slides/slide3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9" Type="http://schemas.openxmlformats.org/officeDocument/2006/relationships/slideMaster" Target="slideMasters/slideMaster9.xml"/><Relationship Id="rId30" Type="http://schemas.openxmlformats.org/officeDocument/2006/relationships/slide" Target="slides/slide17.xml"/><Relationship Id="rId31" Type="http://schemas.openxmlformats.org/officeDocument/2006/relationships/slide" Target="slides/slide18.xml"/><Relationship Id="rId32" Type="http://schemas.openxmlformats.org/officeDocument/2006/relationships/slide" Target="slides/slide19.xml"/><Relationship Id="rId33" Type="http://schemas.openxmlformats.org/officeDocument/2006/relationships/slide" Target="slides/slide20.xml"/><Relationship Id="rId34" Type="http://schemas.openxmlformats.org/officeDocument/2006/relationships/slide" Target="slides/slide21.xml"/><Relationship Id="rId35" Type="http://schemas.openxmlformats.org/officeDocument/2006/relationships/slide" Target="slides/slide22.xml"/><Relationship Id="rId36" Type="http://schemas.openxmlformats.org/officeDocument/2006/relationships/slide" Target="slides/slide23.xml"/><Relationship Id="rId37" Type="http://schemas.openxmlformats.org/officeDocument/2006/relationships/slide" Target="slides/slide24.xml"/><Relationship Id="rId38" Type="http://schemas.openxmlformats.org/officeDocument/2006/relationships/slide" Target="slides/slide25.xml"/><Relationship Id="rId39" Type="http://schemas.openxmlformats.org/officeDocument/2006/relationships/slide" Target="slides/slide26.xml"/><Relationship Id="rId70" Type="http://schemas.openxmlformats.org/officeDocument/2006/relationships/printerSettings" Target="printerSettings/printerSettings1.bin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slide" Target="slides/slide11.xml"/><Relationship Id="rId25" Type="http://schemas.openxmlformats.org/officeDocument/2006/relationships/slide" Target="slides/slide12.xml"/><Relationship Id="rId26" Type="http://schemas.openxmlformats.org/officeDocument/2006/relationships/slide" Target="slides/slide13.xml"/><Relationship Id="rId27" Type="http://schemas.openxmlformats.org/officeDocument/2006/relationships/slide" Target="slides/slide14.xml"/><Relationship Id="rId28" Type="http://schemas.openxmlformats.org/officeDocument/2006/relationships/slide" Target="slides/slide15.xml"/><Relationship Id="rId29" Type="http://schemas.openxmlformats.org/officeDocument/2006/relationships/slide" Target="slides/slide16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47.xml"/><Relationship Id="rId61" Type="http://schemas.openxmlformats.org/officeDocument/2006/relationships/slide" Target="slides/slide48.xml"/><Relationship Id="rId62" Type="http://schemas.openxmlformats.org/officeDocument/2006/relationships/slide" Target="slides/slide49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BBAB4-7791-0343-8EED-F7B1A3074B3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61BA42-0AAF-554B-8F18-054F650AD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129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Lab I’m from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Background</a:t>
            </a:r>
          </a:p>
          <a:p>
            <a:pPr marL="628650" lvl="1" indent="-171450">
              <a:buFontTx/>
              <a:buChar char="-"/>
            </a:pPr>
            <a:r>
              <a:rPr lang="en-US" dirty="0" smtClean="0"/>
              <a:t>Work</a:t>
            </a:r>
            <a:r>
              <a:rPr lang="en-US" baseline="0" dirty="0" smtClean="0"/>
              <a:t> with Peter for a couple years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Encounter UNIX/Linux as an undergrad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Work with barley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UNIX/Linux system extremely useful</a:t>
            </a:r>
          </a:p>
          <a:p>
            <a:pPr marL="171450" lvl="0" indent="-171450">
              <a:buFontTx/>
              <a:buChar char="-"/>
            </a:pPr>
            <a:r>
              <a:rPr lang="en-US" baseline="0" dirty="0" smtClean="0"/>
              <a:t>Hands on tutorial with Shawn helping 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54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creating filenames, make sure to not use spaces!!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91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Debian</a:t>
            </a:r>
            <a:r>
              <a:rPr lang="en-US" dirty="0" smtClean="0"/>
              <a:t> system: free operating system, a UNIX</a:t>
            </a:r>
            <a:r>
              <a:rPr lang="en-US" baseline="0" dirty="0" smtClean="0"/>
              <a:t> like </a:t>
            </a:r>
            <a:r>
              <a:rPr lang="en-US" baseline="0" smtClean="0"/>
              <a:t>operating system, </a:t>
            </a:r>
            <a:r>
              <a:rPr lang="en-US" smtClean="0"/>
              <a:t>Linux </a:t>
            </a:r>
            <a:r>
              <a:rPr lang="en-US" dirty="0" smtClean="0"/>
              <a:t>distribution was based off of 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31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 go-to text</a:t>
            </a:r>
            <a:r>
              <a:rPr lang="en-US" baseline="0" dirty="0" smtClean="0"/>
              <a:t> editor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596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Prep a longer script for this example and</a:t>
            </a:r>
            <a:r>
              <a:rPr lang="en-US" baseline="0" dirty="0" smtClean="0"/>
              <a:t> put in </a:t>
            </a:r>
            <a:r>
              <a:rPr lang="en-US" baseline="0" dirty="0" err="1" smtClean="0"/>
              <a:t>itasca</a:t>
            </a:r>
            <a:r>
              <a:rPr lang="en-US" baseline="0" dirty="0" smtClean="0"/>
              <a:t> directory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026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more on Vim reference Thomas </a:t>
            </a:r>
            <a:r>
              <a:rPr lang="en-US" dirty="0" err="1" smtClean="0"/>
              <a:t>Girke</a:t>
            </a:r>
            <a:r>
              <a:rPr lang="en-US" baseline="0" dirty="0" smtClean="0"/>
              <a:t> Tutorial, link included at the end of the slides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354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more – show them </a:t>
            </a:r>
            <a:r>
              <a:rPr lang="en-US" baseline="0" dirty="0" err="1" smtClean="0"/>
              <a:t>RTC_Targets.intervals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465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Decide</a:t>
            </a:r>
            <a:r>
              <a:rPr lang="en-US" baseline="0" dirty="0" smtClean="0"/>
              <a:t> if I want to go through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2865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for-loops are/concept of looping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25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Gzip</a:t>
            </a:r>
            <a:r>
              <a:rPr lang="en-US" dirty="0" smtClean="0"/>
              <a:t>, bzip2, zip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2122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example of viewing unzipped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3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r>
              <a:rPr lang="en-US" baseline="0" dirty="0" smtClean="0"/>
              <a:t> stands for secure shell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For the purposes</a:t>
            </a:r>
            <a:r>
              <a:rPr lang="en-US" baseline="0" dirty="0" smtClean="0"/>
              <a:t> of this tutorial we will only work from Macs, if you have questions on logging in to MSI from a Windows machine, see me after class.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2576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Skip if necessary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13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Check this</a:t>
            </a:r>
            <a:r>
              <a:rPr lang="en-US" baseline="0" dirty="0" smtClean="0"/>
              <a:t> slide again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708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Things to keep in mind when</a:t>
            </a:r>
            <a:r>
              <a:rPr lang="en-US" baseline="0" dirty="0" smtClean="0"/>
              <a:t> going through Thomas </a:t>
            </a:r>
            <a:r>
              <a:rPr lang="en-US" baseline="0" dirty="0" err="1" smtClean="0"/>
              <a:t>Girke’s</a:t>
            </a:r>
            <a:r>
              <a:rPr lang="en-US" baseline="0" dirty="0" smtClean="0"/>
              <a:t> tutorial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274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Lifejacket analogy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215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them type </a:t>
            </a:r>
            <a:r>
              <a:rPr lang="en-US" dirty="0" err="1" smtClean="0"/>
              <a:t>pwd</a:t>
            </a:r>
            <a:r>
              <a:rPr lang="en-US" dirty="0" smtClean="0"/>
              <a:t> in their terminals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9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I have</a:t>
            </a:r>
            <a:r>
              <a:rPr lang="en-US" baseline="0" dirty="0" smtClean="0"/>
              <a:t> an answer key linked at the end of the slides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997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Maybe take out this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55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them ‘</a:t>
            </a:r>
            <a:r>
              <a:rPr lang="en-US" dirty="0" err="1" smtClean="0"/>
              <a:t>pwd</a:t>
            </a:r>
            <a:r>
              <a:rPr lang="en-US" dirty="0" smtClean="0"/>
              <a:t>’ in home</a:t>
            </a:r>
            <a:r>
              <a:rPr lang="en-US" baseline="0" dirty="0" smtClean="0"/>
              <a:t> directory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80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1BA42-0AAF-554B-8F18-054F650AD15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72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2679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4917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8828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82605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50110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5460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8035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77817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6290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28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92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98421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874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61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2272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65766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7783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53454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2571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7845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7283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78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61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26791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9842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4917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88284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82605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50110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54606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80350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77817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629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2272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281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92693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874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4917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88284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826051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501101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54606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8035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778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65766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62905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281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9269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87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778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5345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257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78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72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227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78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267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984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491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882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8260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5011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546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803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7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6576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629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2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926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87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491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8828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8260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50110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546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80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778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7781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6290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28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9269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874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491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8828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82605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50110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54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53454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803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7781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629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28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926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874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4917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8828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82605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501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2571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5460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8035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7781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6290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28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9269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874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61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2272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65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784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7783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53454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2571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784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7283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7839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2679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9842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4917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88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7283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82605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50110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5460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8035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7781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6290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28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9269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874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7839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2272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65766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7783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53454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2571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784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7283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7839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2679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98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1.xml"/></Relationships>
</file>

<file path=ppt/slideMasters/_rels/slideMaster1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1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83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4" r:id="rId1"/>
    <p:sldLayoutId id="2147484275" r:id="rId2"/>
    <p:sldLayoutId id="2147484276" r:id="rId3"/>
    <p:sldLayoutId id="2147484277" r:id="rId4"/>
    <p:sldLayoutId id="2147484278" r:id="rId5"/>
    <p:sldLayoutId id="2147484279" r:id="rId6"/>
    <p:sldLayoutId id="2147484280" r:id="rId7"/>
    <p:sldLayoutId id="2147484281" r:id="rId8"/>
    <p:sldLayoutId id="2147484282" r:id="rId9"/>
    <p:sldLayoutId id="2147484283" r:id="rId10"/>
    <p:sldLayoutId id="214748428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295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2" r:id="rId1"/>
    <p:sldLayoutId id="2147484383" r:id="rId2"/>
    <p:sldLayoutId id="2147484384" r:id="rId3"/>
    <p:sldLayoutId id="2147484385" r:id="rId4"/>
    <p:sldLayoutId id="2147484386" r:id="rId5"/>
    <p:sldLayoutId id="2147484387" r:id="rId6"/>
    <p:sldLayoutId id="2147484388" r:id="rId7"/>
    <p:sldLayoutId id="2147484389" r:id="rId8"/>
    <p:sldLayoutId id="2147484390" r:id="rId9"/>
    <p:sldLayoutId id="2147484391" r:id="rId10"/>
    <p:sldLayoutId id="214748439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83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4" r:id="rId1"/>
    <p:sldLayoutId id="2147484395" r:id="rId2"/>
    <p:sldLayoutId id="2147484396" r:id="rId3"/>
    <p:sldLayoutId id="2147484397" r:id="rId4"/>
    <p:sldLayoutId id="2147484398" r:id="rId5"/>
    <p:sldLayoutId id="2147484399" r:id="rId6"/>
    <p:sldLayoutId id="2147484400" r:id="rId7"/>
    <p:sldLayoutId id="2147484401" r:id="rId8"/>
    <p:sldLayoutId id="2147484402" r:id="rId9"/>
    <p:sldLayoutId id="2147484403" r:id="rId10"/>
    <p:sldLayoutId id="214748440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295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6" r:id="rId1"/>
    <p:sldLayoutId id="2147484407" r:id="rId2"/>
    <p:sldLayoutId id="2147484408" r:id="rId3"/>
    <p:sldLayoutId id="2147484409" r:id="rId4"/>
    <p:sldLayoutId id="2147484410" r:id="rId5"/>
    <p:sldLayoutId id="2147484411" r:id="rId6"/>
    <p:sldLayoutId id="2147484412" r:id="rId7"/>
    <p:sldLayoutId id="2147484413" r:id="rId8"/>
    <p:sldLayoutId id="2147484414" r:id="rId9"/>
    <p:sldLayoutId id="2147484415" r:id="rId10"/>
    <p:sldLayoutId id="214748441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295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18" r:id="rId1"/>
    <p:sldLayoutId id="2147484419" r:id="rId2"/>
    <p:sldLayoutId id="2147484420" r:id="rId3"/>
    <p:sldLayoutId id="2147484421" r:id="rId4"/>
    <p:sldLayoutId id="2147484422" r:id="rId5"/>
    <p:sldLayoutId id="2147484423" r:id="rId6"/>
    <p:sldLayoutId id="2147484424" r:id="rId7"/>
    <p:sldLayoutId id="2147484425" r:id="rId8"/>
    <p:sldLayoutId id="2147484426" r:id="rId9"/>
    <p:sldLayoutId id="2147484427" r:id="rId10"/>
    <p:sldLayoutId id="214748442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83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6" r:id="rId1"/>
    <p:sldLayoutId id="2147484287" r:id="rId2"/>
    <p:sldLayoutId id="2147484288" r:id="rId3"/>
    <p:sldLayoutId id="2147484289" r:id="rId4"/>
    <p:sldLayoutId id="2147484290" r:id="rId5"/>
    <p:sldLayoutId id="2147484291" r:id="rId6"/>
    <p:sldLayoutId id="2147484292" r:id="rId7"/>
    <p:sldLayoutId id="2147484293" r:id="rId8"/>
    <p:sldLayoutId id="2147484294" r:id="rId9"/>
    <p:sldLayoutId id="2147484295" r:id="rId10"/>
    <p:sldLayoutId id="2147484296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295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98" r:id="rId1"/>
    <p:sldLayoutId id="2147484299" r:id="rId2"/>
    <p:sldLayoutId id="2147484300" r:id="rId3"/>
    <p:sldLayoutId id="2147484301" r:id="rId4"/>
    <p:sldLayoutId id="2147484302" r:id="rId5"/>
    <p:sldLayoutId id="2147484303" r:id="rId6"/>
    <p:sldLayoutId id="2147484304" r:id="rId7"/>
    <p:sldLayoutId id="2147484305" r:id="rId8"/>
    <p:sldLayoutId id="2147484306" r:id="rId9"/>
    <p:sldLayoutId id="2147484307" r:id="rId10"/>
    <p:sldLayoutId id="214748430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295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0" r:id="rId1"/>
    <p:sldLayoutId id="2147484311" r:id="rId2"/>
    <p:sldLayoutId id="2147484312" r:id="rId3"/>
    <p:sldLayoutId id="2147484313" r:id="rId4"/>
    <p:sldLayoutId id="2147484314" r:id="rId5"/>
    <p:sldLayoutId id="2147484315" r:id="rId6"/>
    <p:sldLayoutId id="2147484316" r:id="rId7"/>
    <p:sldLayoutId id="2147484317" r:id="rId8"/>
    <p:sldLayoutId id="2147484318" r:id="rId9"/>
    <p:sldLayoutId id="2147484319" r:id="rId10"/>
    <p:sldLayoutId id="214748432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295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2" r:id="rId1"/>
    <p:sldLayoutId id="2147484323" r:id="rId2"/>
    <p:sldLayoutId id="2147484324" r:id="rId3"/>
    <p:sldLayoutId id="2147484325" r:id="rId4"/>
    <p:sldLayoutId id="2147484326" r:id="rId5"/>
    <p:sldLayoutId id="2147484327" r:id="rId6"/>
    <p:sldLayoutId id="2147484328" r:id="rId7"/>
    <p:sldLayoutId id="2147484329" r:id="rId8"/>
    <p:sldLayoutId id="2147484330" r:id="rId9"/>
    <p:sldLayoutId id="2147484331" r:id="rId10"/>
    <p:sldLayoutId id="214748433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295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4" r:id="rId1"/>
    <p:sldLayoutId id="2147484335" r:id="rId2"/>
    <p:sldLayoutId id="2147484336" r:id="rId3"/>
    <p:sldLayoutId id="2147484337" r:id="rId4"/>
    <p:sldLayoutId id="2147484338" r:id="rId5"/>
    <p:sldLayoutId id="2147484339" r:id="rId6"/>
    <p:sldLayoutId id="2147484340" r:id="rId7"/>
    <p:sldLayoutId id="2147484341" r:id="rId8"/>
    <p:sldLayoutId id="2147484342" r:id="rId9"/>
    <p:sldLayoutId id="2147484343" r:id="rId10"/>
    <p:sldLayoutId id="214748434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83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295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8" r:id="rId1"/>
    <p:sldLayoutId id="2147484359" r:id="rId2"/>
    <p:sldLayoutId id="2147484360" r:id="rId3"/>
    <p:sldLayoutId id="2147484361" r:id="rId4"/>
    <p:sldLayoutId id="2147484362" r:id="rId5"/>
    <p:sldLayoutId id="2147484363" r:id="rId6"/>
    <p:sldLayoutId id="2147484364" r:id="rId7"/>
    <p:sldLayoutId id="2147484365" r:id="rId8"/>
    <p:sldLayoutId id="2147484366" r:id="rId9"/>
    <p:sldLayoutId id="2147484367" r:id="rId10"/>
    <p:sldLayoutId id="214748436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83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0" r:id="rId1"/>
    <p:sldLayoutId id="2147484371" r:id="rId2"/>
    <p:sldLayoutId id="2147484372" r:id="rId3"/>
    <p:sldLayoutId id="2147484373" r:id="rId4"/>
    <p:sldLayoutId id="2147484374" r:id="rId5"/>
    <p:sldLayoutId id="2147484375" r:id="rId6"/>
    <p:sldLayoutId id="2147484376" r:id="rId7"/>
    <p:sldLayoutId id="2147484377" r:id="rId8"/>
    <p:sldLayoutId id="2147484378" r:id="rId9"/>
    <p:sldLayoutId id="2147484379" r:id="rId10"/>
    <p:sldLayoutId id="2147484380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manuals.bioinformatics.ucr.edu/home/linux-basics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hyperlink" Target="http://www.tldp.org/HOWTO/Bash-Prog-Intro-HOWTO-3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23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image" Target="../media/image2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2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hyperlink" Target="http://manuals.bioinformatics.ucr.edu/home/linux-basics" TargetMode="External"/><Relationship Id="rId3" Type="http://schemas.openxmlformats.org/officeDocument/2006/relationships/hyperlink" Target="https://gist.github.com/liux1299/af6fffc5d96e8d44dc9b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Unix/Linux Basics</a:t>
            </a:r>
            <a:br>
              <a:rPr lang="en-US" dirty="0" smtClean="0"/>
            </a:br>
            <a:r>
              <a:rPr lang="en-US" sz="5400" dirty="0" smtClean="0">
                <a:hlinkClick r:id="rId3"/>
              </a:rPr>
              <a:t>Thomas Girke Tutorial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mtClean="0"/>
              <a:t>Lab: Peter </a:t>
            </a:r>
            <a:r>
              <a:rPr lang="en-US" dirty="0" smtClean="0"/>
              <a:t>Morrell</a:t>
            </a:r>
          </a:p>
          <a:p>
            <a:pPr algn="ctr"/>
            <a:r>
              <a:rPr lang="en-US" dirty="0" smtClean="0"/>
              <a:t>Chaochih </a:t>
            </a:r>
            <a:r>
              <a:rPr lang="en-US" dirty="0" err="1" smtClean="0"/>
              <a:t>liu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24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2" r="908"/>
          <a:stretch/>
        </p:blipFill>
        <p:spPr>
          <a:xfrm>
            <a:off x="1289276" y="1845734"/>
            <a:ext cx="6620882" cy="438767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Handy Shortcuts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56627" y="2606978"/>
            <a:ext cx="6553530" cy="289210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356627" y="3519506"/>
            <a:ext cx="6553531" cy="359298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356626" y="4214387"/>
            <a:ext cx="6553531" cy="394497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356627" y="5713296"/>
            <a:ext cx="6553531" cy="491244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91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324" b="-831"/>
          <a:stretch/>
        </p:blipFill>
        <p:spPr>
          <a:xfrm>
            <a:off x="399616" y="2049459"/>
            <a:ext cx="8362789" cy="189551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Files in Directories and Applications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2580" y="2150843"/>
            <a:ext cx="7892197" cy="526413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2580" y="4472158"/>
            <a:ext cx="7892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# Example of a find command we will be using frequently later on today</a:t>
            </a:r>
          </a:p>
          <a:p>
            <a:r>
              <a:rPr lang="en-US" dirty="0" smtClean="0"/>
              <a:t>find `</a:t>
            </a:r>
            <a:r>
              <a:rPr lang="en-US" dirty="0" err="1" smtClean="0"/>
              <a:t>pwd</a:t>
            </a:r>
            <a:r>
              <a:rPr lang="en-US" dirty="0" smtClean="0"/>
              <a:t>` -name “filename” | sort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905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13" b="252"/>
          <a:stretch/>
        </p:blipFill>
        <p:spPr>
          <a:xfrm>
            <a:off x="168579" y="2414212"/>
            <a:ext cx="8827098" cy="246565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Things in Files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68579" y="2414212"/>
            <a:ext cx="8827098" cy="1554780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727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92" r="931"/>
          <a:stretch/>
        </p:blipFill>
        <p:spPr>
          <a:xfrm>
            <a:off x="1540860" y="1775849"/>
            <a:ext cx="6088965" cy="443587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Permissions and Ownership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946820" y="2161081"/>
            <a:ext cx="5683006" cy="810510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946820" y="3531428"/>
            <a:ext cx="5683006" cy="235353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946819" y="4357155"/>
            <a:ext cx="5683006" cy="793799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09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1" b="2132"/>
          <a:stretch/>
        </p:blipFill>
        <p:spPr>
          <a:xfrm>
            <a:off x="179817" y="1806167"/>
            <a:ext cx="8778266" cy="169065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1.2: Useful Unix Commands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0196" y="2501692"/>
            <a:ext cx="8787887" cy="356010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0196" y="3003066"/>
            <a:ext cx="8787887" cy="493760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79817" y="3496827"/>
            <a:ext cx="8829317" cy="283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# You should already be in the directory ‘</a:t>
            </a:r>
            <a:r>
              <a:rPr lang="en-US" dirty="0" err="1" smtClean="0"/>
              <a:t>GitHub</a:t>
            </a:r>
            <a:r>
              <a:rPr lang="en-US" dirty="0" smtClean="0"/>
              <a:t>’ we created earlier</a:t>
            </a:r>
          </a:p>
          <a:p>
            <a:r>
              <a:rPr lang="en-US" dirty="0" smtClean="0"/>
              <a:t># If not use ‘cd’ to get to the directory</a:t>
            </a:r>
          </a:p>
          <a:p>
            <a:r>
              <a:rPr lang="en-US" dirty="0" smtClean="0"/>
              <a:t>cd ~/</a:t>
            </a:r>
            <a:r>
              <a:rPr lang="en-US" dirty="0" err="1" smtClean="0"/>
              <a:t>GitHub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To download files to ‘</a:t>
            </a:r>
            <a:r>
              <a:rPr lang="en-US" dirty="0" err="1" smtClean="0"/>
              <a:t>GitHub</a:t>
            </a:r>
            <a:r>
              <a:rPr lang="en-US" dirty="0" smtClean="0"/>
              <a:t>’ directory, you must have the </a:t>
            </a:r>
            <a:r>
              <a:rPr lang="en-US" dirty="0" err="1" smtClean="0"/>
              <a:t>url</a:t>
            </a:r>
            <a:r>
              <a:rPr lang="en-US" dirty="0" smtClean="0"/>
              <a:t> of the raw format of the file</a:t>
            </a:r>
          </a:p>
          <a:p>
            <a:r>
              <a:rPr lang="en-US" dirty="0" smtClean="0"/>
              <a:t># Use the command ‘</a:t>
            </a:r>
            <a:r>
              <a:rPr lang="en-US" dirty="0" err="1" smtClean="0"/>
              <a:t>wget</a:t>
            </a:r>
            <a:r>
              <a:rPr lang="en-US" dirty="0" smtClean="0"/>
              <a:t>’ </a:t>
            </a:r>
          </a:p>
          <a:p>
            <a:r>
              <a:rPr lang="en-US" dirty="0" smtClean="0"/>
              <a:t># You can download files by copying and pasting one </a:t>
            </a:r>
            <a:r>
              <a:rPr lang="en-US" dirty="0" err="1" smtClean="0"/>
              <a:t>url</a:t>
            </a:r>
            <a:r>
              <a:rPr lang="en-US" dirty="0" smtClean="0"/>
              <a:t> at a time</a:t>
            </a:r>
          </a:p>
          <a:p>
            <a:r>
              <a:rPr lang="en-US" dirty="0" err="1"/>
              <a:t>wget</a:t>
            </a:r>
            <a:r>
              <a:rPr lang="en-US" dirty="0"/>
              <a:t> https://</a:t>
            </a:r>
            <a:r>
              <a:rPr lang="en-US" dirty="0" err="1"/>
              <a:t>raw.githubusercontent.com</a:t>
            </a:r>
            <a:r>
              <a:rPr lang="en-US" dirty="0"/>
              <a:t>/</a:t>
            </a:r>
            <a:r>
              <a:rPr lang="en-US" dirty="0" err="1"/>
              <a:t>vsbuffalo</a:t>
            </a:r>
            <a:r>
              <a:rPr lang="en-US" dirty="0"/>
              <a:t>/</a:t>
            </a:r>
            <a:r>
              <a:rPr lang="en-US" dirty="0" err="1"/>
              <a:t>bds</a:t>
            </a:r>
            <a:r>
              <a:rPr lang="en-US" dirty="0"/>
              <a:t>-files/master/chapter-07-unix-data-tools/</a:t>
            </a:r>
            <a:r>
              <a:rPr lang="en-US" dirty="0" err="1"/>
              <a:t>contam.fastq</a:t>
            </a:r>
            <a:endParaRPr lang="en-US" dirty="0"/>
          </a:p>
          <a:p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813228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1.2: Useful Unix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# We will download another file from a different </a:t>
            </a:r>
            <a:r>
              <a:rPr lang="en-US" dirty="0" err="1" smtClean="0"/>
              <a:t>url</a:t>
            </a:r>
            <a:endParaRPr lang="en-US" dirty="0" smtClean="0"/>
          </a:p>
          <a:p>
            <a:r>
              <a:rPr lang="en-US" dirty="0" err="1"/>
              <a:t>wget</a:t>
            </a:r>
            <a:r>
              <a:rPr lang="en-US" dirty="0"/>
              <a:t> https://</a:t>
            </a:r>
            <a:r>
              <a:rPr lang="en-US" dirty="0" err="1"/>
              <a:t>raw.githubusercontent.com</a:t>
            </a:r>
            <a:r>
              <a:rPr lang="en-US" dirty="0"/>
              <a:t>/</a:t>
            </a:r>
            <a:r>
              <a:rPr lang="en-US" dirty="0" err="1"/>
              <a:t>vsbuffalo</a:t>
            </a:r>
            <a:r>
              <a:rPr lang="en-US" dirty="0"/>
              <a:t>/</a:t>
            </a:r>
            <a:r>
              <a:rPr lang="en-US" dirty="0" err="1"/>
              <a:t>bds</a:t>
            </a:r>
            <a:r>
              <a:rPr lang="en-US" dirty="0"/>
              <a:t>-files/master/chapter-07-unix-data-tools/</a:t>
            </a:r>
            <a:r>
              <a:rPr lang="en-US" dirty="0" err="1"/>
              <a:t>contaminated.fastq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# Now let’s download multiple files from different links with ‘</a:t>
            </a:r>
            <a:r>
              <a:rPr lang="en-US" dirty="0" err="1" smtClean="0"/>
              <a:t>wget</a:t>
            </a:r>
            <a:r>
              <a:rPr lang="en-US" dirty="0" smtClean="0"/>
              <a:t>’</a:t>
            </a:r>
          </a:p>
          <a:p>
            <a:r>
              <a:rPr lang="en-US" dirty="0" smtClean="0"/>
              <a:t># Each link must be separated by a space</a:t>
            </a:r>
            <a:endParaRPr lang="en-US" dirty="0"/>
          </a:p>
          <a:p>
            <a:r>
              <a:rPr lang="en-US" dirty="0" err="1"/>
              <a:t>wget</a:t>
            </a:r>
            <a:r>
              <a:rPr lang="en-US" dirty="0"/>
              <a:t> https://</a:t>
            </a:r>
            <a:r>
              <a:rPr lang="en-US" dirty="0" err="1"/>
              <a:t>raw.githubusercontent.com</a:t>
            </a:r>
            <a:r>
              <a:rPr lang="en-US" dirty="0"/>
              <a:t>/</a:t>
            </a:r>
            <a:r>
              <a:rPr lang="en-US" dirty="0" err="1"/>
              <a:t>vsbuffalo</a:t>
            </a:r>
            <a:r>
              <a:rPr lang="en-US" dirty="0"/>
              <a:t>/</a:t>
            </a:r>
            <a:r>
              <a:rPr lang="en-US" dirty="0" err="1"/>
              <a:t>bds</a:t>
            </a:r>
            <a:r>
              <a:rPr lang="en-US" dirty="0"/>
              <a:t>-files/master/chapter-03-remedial-unix/tb1-protein.fasta https://</a:t>
            </a:r>
            <a:r>
              <a:rPr lang="en-US" dirty="0" err="1"/>
              <a:t>raw.githubusercontent.com</a:t>
            </a:r>
            <a:r>
              <a:rPr lang="en-US" dirty="0"/>
              <a:t>/</a:t>
            </a:r>
            <a:r>
              <a:rPr lang="en-US" dirty="0" err="1"/>
              <a:t>vsbuffalo</a:t>
            </a:r>
            <a:r>
              <a:rPr lang="en-US" dirty="0"/>
              <a:t>/</a:t>
            </a:r>
            <a:r>
              <a:rPr lang="en-US" dirty="0" err="1"/>
              <a:t>bds</a:t>
            </a:r>
            <a:r>
              <a:rPr lang="en-US" dirty="0"/>
              <a:t>-files/master/chapter-03-remedial-unix/tb1.fasta https://</a:t>
            </a:r>
            <a:r>
              <a:rPr lang="en-US" dirty="0" err="1"/>
              <a:t>raw.githubusercontent.com</a:t>
            </a:r>
            <a:r>
              <a:rPr lang="en-US" dirty="0"/>
              <a:t>/</a:t>
            </a:r>
            <a:r>
              <a:rPr lang="en-US" dirty="0" err="1"/>
              <a:t>vsbuffalo</a:t>
            </a:r>
            <a:r>
              <a:rPr lang="en-US" dirty="0"/>
              <a:t>/</a:t>
            </a:r>
            <a:r>
              <a:rPr lang="en-US" dirty="0" err="1"/>
              <a:t>bds</a:t>
            </a:r>
            <a:r>
              <a:rPr lang="en-US" dirty="0"/>
              <a:t>-files/master/chapter-03-remedial-unix/tga1-protein.fasta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85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1.2: Useful Unix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# To view file sizes, permissions, date, etc. line by line</a:t>
            </a:r>
          </a:p>
          <a:p>
            <a:r>
              <a:rPr lang="en-US" dirty="0"/>
              <a:t># Use the '</a:t>
            </a:r>
            <a:r>
              <a:rPr lang="en-US" dirty="0" err="1"/>
              <a:t>ls</a:t>
            </a:r>
            <a:r>
              <a:rPr lang="en-US" dirty="0"/>
              <a:t>' command</a:t>
            </a:r>
          </a:p>
          <a:p>
            <a:r>
              <a:rPr lang="en-US" dirty="0"/>
              <a:t># '-l' means use long listing format</a:t>
            </a:r>
          </a:p>
          <a:p>
            <a:r>
              <a:rPr lang="en-US" dirty="0"/>
              <a:t># '-h' will print sizes of files in human readable </a:t>
            </a:r>
            <a:r>
              <a:rPr lang="en-US" dirty="0" smtClean="0"/>
              <a:t>format</a:t>
            </a:r>
          </a:p>
          <a:p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lh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084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STDIN, STDOUT, and STDERR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485468"/>
          </a:xfrm>
        </p:spPr>
        <p:txBody>
          <a:bodyPr>
            <a:normAutofit fontScale="92500" lnSpcReduction="10000"/>
          </a:bodyPr>
          <a:lstStyle/>
          <a:p>
            <a:r>
              <a:rPr lang="en-US" sz="1900" dirty="0" smtClean="0"/>
              <a:t># By default, UNIX commands read from standard input (STDIN) and send their output to standard out (STDOUT)</a:t>
            </a:r>
          </a:p>
          <a:p>
            <a:r>
              <a:rPr lang="en-US" sz="1900" dirty="0" smtClean="0"/>
              <a:t># Example: STDIN and STDOUT</a:t>
            </a:r>
          </a:p>
          <a:p>
            <a:r>
              <a:rPr lang="en-US" sz="1900" dirty="0" smtClean="0"/>
              <a:t># This will take the input of a program and output it to be written to a file</a:t>
            </a:r>
          </a:p>
          <a:p>
            <a:r>
              <a:rPr lang="en-US" sz="1900" dirty="0" err="1"/>
              <a:t>l</a:t>
            </a:r>
            <a:r>
              <a:rPr lang="en-US" sz="1900" dirty="0" err="1" smtClean="0"/>
              <a:t>s</a:t>
            </a:r>
            <a:r>
              <a:rPr lang="en-US" sz="1900" dirty="0" smtClean="0"/>
              <a:t> –l</a:t>
            </a:r>
          </a:p>
          <a:p>
            <a:r>
              <a:rPr lang="en-US" sz="1900" dirty="0" err="1"/>
              <a:t>l</a:t>
            </a:r>
            <a:r>
              <a:rPr lang="en-US" sz="1900" dirty="0" err="1" smtClean="0"/>
              <a:t>s</a:t>
            </a:r>
            <a:r>
              <a:rPr lang="en-US" sz="1900" dirty="0" smtClean="0"/>
              <a:t> –l &gt; </a:t>
            </a:r>
            <a:r>
              <a:rPr lang="en-US" sz="1900" dirty="0" err="1" smtClean="0"/>
              <a:t>ls-l.txt</a:t>
            </a:r>
            <a:endParaRPr lang="en-US" sz="1900" dirty="0" smtClean="0"/>
          </a:p>
          <a:p>
            <a:endParaRPr lang="en-US" sz="1900" dirty="0" smtClean="0"/>
          </a:p>
          <a:p>
            <a:r>
              <a:rPr lang="en-US" sz="1900" dirty="0" smtClean="0"/>
              <a:t># STDERR are error messages that output to the screen</a:t>
            </a:r>
          </a:p>
          <a:p>
            <a:r>
              <a:rPr lang="en-US" sz="1900" dirty="0" smtClean="0"/>
              <a:t># this is an example of </a:t>
            </a:r>
            <a:r>
              <a:rPr lang="en-US" sz="1900" dirty="0" err="1" smtClean="0"/>
              <a:t>grep</a:t>
            </a:r>
            <a:r>
              <a:rPr lang="en-US" sz="1900" dirty="0" smtClean="0"/>
              <a:t> errors output to the screen</a:t>
            </a:r>
          </a:p>
          <a:p>
            <a:r>
              <a:rPr lang="en-US" sz="1900" dirty="0" err="1"/>
              <a:t>g</a:t>
            </a:r>
            <a:r>
              <a:rPr lang="en-US" sz="1900" dirty="0" err="1" smtClean="0"/>
              <a:t>rep</a:t>
            </a:r>
            <a:r>
              <a:rPr lang="en-US" sz="1900" dirty="0" smtClean="0"/>
              <a:t> da * 2</a:t>
            </a:r>
            <a:r>
              <a:rPr lang="en-US" sz="1600" dirty="0" smtClean="0"/>
              <a:t>	</a:t>
            </a:r>
          </a:p>
          <a:p>
            <a:endParaRPr lang="en-US" sz="1600" dirty="0"/>
          </a:p>
          <a:p>
            <a:r>
              <a:rPr lang="en-US" sz="1800" dirty="0" smtClean="0"/>
              <a:t>For more examples, see </a:t>
            </a:r>
            <a:r>
              <a:rPr lang="en-US" sz="1800" dirty="0">
                <a:hlinkClick r:id="rId2"/>
              </a:rPr>
              <a:t>LINUX </a:t>
            </a:r>
            <a:r>
              <a:rPr lang="en-US" sz="1800" dirty="0" smtClean="0">
                <a:hlinkClick r:id="rId2"/>
              </a:rPr>
              <a:t>HOWTOs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93161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03" b="1"/>
          <a:stretch/>
        </p:blipFill>
        <p:spPr>
          <a:xfrm>
            <a:off x="122849" y="2617152"/>
            <a:ext cx="8935851" cy="218511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Redirections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51725" y="3116703"/>
            <a:ext cx="8378112" cy="1681930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40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Another form of redirects</a:t>
            </a:r>
          </a:p>
          <a:p>
            <a:r>
              <a:rPr lang="en-US" dirty="0" smtClean="0"/>
              <a:t>A way to chain commands together</a:t>
            </a:r>
          </a:p>
          <a:p>
            <a:pPr lvl="1"/>
            <a:r>
              <a:rPr lang="en-US" dirty="0" smtClean="0"/>
              <a:t>Can take STDOUT of one command and send it to STDIN of another</a:t>
            </a:r>
          </a:p>
          <a:p>
            <a:pPr lvl="1"/>
            <a:r>
              <a:rPr lang="en-US" dirty="0" smtClean="0"/>
              <a:t>Denoted by the ‘|’ symbol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Example</a:t>
            </a:r>
          </a:p>
          <a:p>
            <a:r>
              <a:rPr lang="en-US" dirty="0"/>
              <a:t>f</a:t>
            </a:r>
            <a:r>
              <a:rPr lang="en-US" dirty="0" smtClean="0"/>
              <a:t>ind `</a:t>
            </a:r>
            <a:r>
              <a:rPr lang="en-US" dirty="0" err="1" smtClean="0"/>
              <a:t>pwd</a:t>
            </a:r>
            <a:r>
              <a:rPr lang="en-US" dirty="0" smtClean="0"/>
              <a:t>` -name “</a:t>
            </a:r>
            <a:r>
              <a:rPr lang="en-US" dirty="0" err="1" smtClean="0"/>
              <a:t>name_of</a:t>
            </a:r>
            <a:r>
              <a:rPr lang="en-US" dirty="0" smtClean="0"/>
              <a:t> _file” | sort</a:t>
            </a:r>
          </a:p>
        </p:txBody>
      </p:sp>
    </p:spTree>
    <p:extLst>
      <p:ext uri="{BB962C8B-B14F-4D97-AF65-F5344CB8AC3E}">
        <p14:creationId xmlns:p14="http://schemas.microsoft.com/office/powerpoint/2010/main" val="3350542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Using powerful Linux command-line utilities.</a:t>
            </a:r>
          </a:p>
          <a:p>
            <a:endParaRPr lang="en-US" dirty="0"/>
          </a:p>
          <a:p>
            <a:r>
              <a:rPr lang="en-US" dirty="0" smtClean="0"/>
              <a:t>Learn commonly used Linux commands.</a:t>
            </a:r>
          </a:p>
          <a:p>
            <a:endParaRPr lang="en-US" dirty="0"/>
          </a:p>
          <a:p>
            <a:r>
              <a:rPr lang="en-US" dirty="0" smtClean="0"/>
              <a:t>Servers at the Minnesota Supercomputing Institute (MSI) run Linux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eed to log-in into the remote Linux shell</a:t>
            </a:r>
          </a:p>
        </p:txBody>
      </p:sp>
    </p:spTree>
    <p:extLst>
      <p:ext uri="{BB962C8B-B14F-4D97-AF65-F5344CB8AC3E}">
        <p14:creationId xmlns:p14="http://schemas.microsoft.com/office/powerpoint/2010/main" val="254845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Denoted by ‘*’ and is a wildcard</a:t>
            </a:r>
          </a:p>
          <a:p>
            <a:r>
              <a:rPr lang="en-US" dirty="0" smtClean="0"/>
              <a:t>Find all that matches surrounding text</a:t>
            </a:r>
          </a:p>
          <a:p>
            <a:r>
              <a:rPr lang="en-US" dirty="0" smtClean="0"/>
              <a:t>For example:</a:t>
            </a:r>
          </a:p>
          <a:p>
            <a:r>
              <a:rPr lang="en-US" dirty="0" smtClean="0"/>
              <a:t># Matches all files that end with a .</a:t>
            </a:r>
            <a:r>
              <a:rPr lang="en-US" dirty="0" err="1" smtClean="0"/>
              <a:t>fastq</a:t>
            </a:r>
            <a:endParaRPr lang="en-US" dirty="0"/>
          </a:p>
          <a:p>
            <a:r>
              <a:rPr lang="en-US" dirty="0" smtClean="0"/>
              <a:t>*.</a:t>
            </a:r>
            <a:r>
              <a:rPr lang="en-US" dirty="0" err="1" smtClean="0"/>
              <a:t>fastq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# matches all files that start with WBDC_</a:t>
            </a:r>
          </a:p>
          <a:p>
            <a:r>
              <a:rPr lang="en-US" dirty="0" smtClean="0"/>
              <a:t>WBDC_*</a:t>
            </a:r>
          </a:p>
          <a:p>
            <a:endParaRPr lang="en-US" dirty="0"/>
          </a:p>
          <a:p>
            <a:r>
              <a:rPr lang="en-US" dirty="0" smtClean="0"/>
              <a:t># matches all files that have the following date in the file name</a:t>
            </a:r>
          </a:p>
          <a:p>
            <a:r>
              <a:rPr lang="en-US" dirty="0" smtClean="0"/>
              <a:t>*_2015-08-05*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60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1.3: Using find, </a:t>
            </a:r>
            <a:r>
              <a:rPr lang="en-US" dirty="0" err="1"/>
              <a:t>chmod</a:t>
            </a:r>
            <a:r>
              <a:rPr lang="en-US" dirty="0"/>
              <a:t> and </a:t>
            </a:r>
            <a:r>
              <a:rPr lang="en-US" dirty="0" err="1"/>
              <a:t>grep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57024"/>
            <a:ext cx="7543801" cy="4483799"/>
          </a:xfrm>
        </p:spPr>
        <p:txBody>
          <a:bodyPr anchor="t">
            <a:normAutofit fontScale="92500" lnSpcReduction="10000"/>
          </a:bodyPr>
          <a:lstStyle/>
          <a:p>
            <a:r>
              <a:rPr lang="en-US" dirty="0"/>
              <a:t># In the directory ~/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# Use </a:t>
            </a:r>
            <a:r>
              <a:rPr lang="en-US" dirty="0" smtClean="0"/>
              <a:t>‘find’ </a:t>
            </a:r>
            <a:r>
              <a:rPr lang="en-US" dirty="0"/>
              <a:t>command to locate all .</a:t>
            </a:r>
            <a:r>
              <a:rPr lang="en-US" dirty="0" err="1"/>
              <a:t>fasta</a:t>
            </a:r>
            <a:r>
              <a:rPr lang="en-US" dirty="0"/>
              <a:t> files</a:t>
            </a:r>
          </a:p>
          <a:p>
            <a:r>
              <a:rPr lang="en-US" dirty="0"/>
              <a:t># '</a:t>
            </a:r>
            <a:r>
              <a:rPr lang="en-US" dirty="0" err="1"/>
              <a:t>pwd</a:t>
            </a:r>
            <a:r>
              <a:rPr lang="en-US" dirty="0"/>
              <a:t>' means point working directory</a:t>
            </a:r>
          </a:p>
          <a:p>
            <a:r>
              <a:rPr lang="en-US" dirty="0"/>
              <a:t># 'sort' sorts text line by line in alphabetical order</a:t>
            </a:r>
          </a:p>
          <a:p>
            <a:r>
              <a:rPr lang="en-US" dirty="0" smtClean="0"/>
              <a:t>find </a:t>
            </a:r>
            <a:r>
              <a:rPr lang="en-US" dirty="0"/>
              <a:t>`</a:t>
            </a:r>
            <a:r>
              <a:rPr lang="en-US" dirty="0" err="1"/>
              <a:t>pwd</a:t>
            </a:r>
            <a:r>
              <a:rPr lang="en-US" dirty="0"/>
              <a:t>` -name "*.</a:t>
            </a:r>
            <a:r>
              <a:rPr lang="en-US" dirty="0" err="1"/>
              <a:t>fasta</a:t>
            </a:r>
            <a:r>
              <a:rPr lang="en-US" dirty="0"/>
              <a:t>" | </a:t>
            </a:r>
            <a:r>
              <a:rPr lang="en-US" dirty="0" smtClean="0"/>
              <a:t>sort</a:t>
            </a:r>
          </a:p>
          <a:p>
            <a:endParaRPr lang="en-US" dirty="0" smtClean="0"/>
          </a:p>
          <a:p>
            <a:r>
              <a:rPr lang="en-US" dirty="0" smtClean="0"/>
              <a:t># Check how many files are listed using ‘</a:t>
            </a:r>
            <a:r>
              <a:rPr lang="en-US" dirty="0" err="1" smtClean="0"/>
              <a:t>wc</a:t>
            </a:r>
            <a:r>
              <a:rPr lang="en-US" dirty="0" smtClean="0"/>
              <a:t>’ command</a:t>
            </a:r>
          </a:p>
          <a:p>
            <a:r>
              <a:rPr lang="en-US" dirty="0" smtClean="0"/>
              <a:t># ‘-l’ option searches line by line</a:t>
            </a:r>
          </a:p>
          <a:p>
            <a:r>
              <a:rPr lang="en-US" dirty="0"/>
              <a:t>find `</a:t>
            </a:r>
            <a:r>
              <a:rPr lang="en-US" dirty="0" err="1"/>
              <a:t>pwd</a:t>
            </a:r>
            <a:r>
              <a:rPr lang="en-US" dirty="0"/>
              <a:t>` -name "*.</a:t>
            </a:r>
            <a:r>
              <a:rPr lang="en-US" dirty="0" err="1"/>
              <a:t>fasta</a:t>
            </a:r>
            <a:r>
              <a:rPr lang="en-US" dirty="0"/>
              <a:t>" | </a:t>
            </a:r>
            <a:r>
              <a:rPr lang="en-US" dirty="0" smtClean="0"/>
              <a:t>sort | </a:t>
            </a:r>
            <a:r>
              <a:rPr lang="en-US" dirty="0" err="1" smtClean="0"/>
              <a:t>wc</a:t>
            </a:r>
            <a:r>
              <a:rPr lang="en-US" dirty="0" smtClean="0"/>
              <a:t> -l</a:t>
            </a:r>
          </a:p>
          <a:p>
            <a:endParaRPr lang="en-US" dirty="0" smtClean="0"/>
          </a:p>
          <a:p>
            <a:r>
              <a:rPr lang="en-US" dirty="0" smtClean="0"/>
              <a:t># </a:t>
            </a:r>
            <a:r>
              <a:rPr lang="en-US" dirty="0"/>
              <a:t>There should be 3 files with .</a:t>
            </a:r>
            <a:r>
              <a:rPr lang="en-US" dirty="0" err="1"/>
              <a:t>fasta</a:t>
            </a:r>
            <a:r>
              <a:rPr lang="en-US" dirty="0"/>
              <a:t> in their </a:t>
            </a:r>
            <a:r>
              <a:rPr lang="en-US" dirty="0" smtClean="0"/>
              <a:t>name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646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1.3: Using find, </a:t>
            </a:r>
            <a:r>
              <a:rPr lang="en-US" dirty="0" err="1"/>
              <a:t>chmod</a:t>
            </a:r>
            <a:r>
              <a:rPr lang="en-US" dirty="0"/>
              <a:t> and </a:t>
            </a:r>
            <a:r>
              <a:rPr lang="en-US" dirty="0" err="1"/>
              <a:t>grep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In the directory ~/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# Use find command to locate all .</a:t>
            </a:r>
            <a:r>
              <a:rPr lang="en-US" dirty="0" err="1"/>
              <a:t>fasta</a:t>
            </a:r>
            <a:r>
              <a:rPr lang="en-US" dirty="0"/>
              <a:t> and .</a:t>
            </a:r>
            <a:r>
              <a:rPr lang="en-US" dirty="0" err="1"/>
              <a:t>fastq</a:t>
            </a:r>
            <a:r>
              <a:rPr lang="en-US" dirty="0"/>
              <a:t> files</a:t>
            </a:r>
          </a:p>
          <a:p>
            <a:r>
              <a:rPr lang="en-US" dirty="0" smtClean="0"/>
              <a:t>find </a:t>
            </a:r>
            <a:r>
              <a:rPr lang="en-US" dirty="0"/>
              <a:t>`</a:t>
            </a:r>
            <a:r>
              <a:rPr lang="en-US" dirty="0" err="1"/>
              <a:t>pwd</a:t>
            </a:r>
            <a:r>
              <a:rPr lang="en-US" dirty="0"/>
              <a:t>` -name "*.fast*" | sort</a:t>
            </a:r>
          </a:p>
          <a:p>
            <a:endParaRPr lang="en-US" dirty="0" smtClean="0"/>
          </a:p>
          <a:p>
            <a:r>
              <a:rPr lang="en-US" dirty="0" smtClean="0"/>
              <a:t># Check </a:t>
            </a:r>
            <a:r>
              <a:rPr lang="en-US" dirty="0"/>
              <a:t>how many files it found using '</a:t>
            </a:r>
            <a:r>
              <a:rPr lang="en-US" dirty="0" err="1"/>
              <a:t>wc</a:t>
            </a:r>
            <a:r>
              <a:rPr lang="en-US" dirty="0"/>
              <a:t>' command</a:t>
            </a:r>
          </a:p>
          <a:p>
            <a:r>
              <a:rPr lang="en-US" dirty="0"/>
              <a:t>find `</a:t>
            </a:r>
            <a:r>
              <a:rPr lang="en-US" dirty="0" err="1"/>
              <a:t>pwd</a:t>
            </a:r>
            <a:r>
              <a:rPr lang="en-US" dirty="0"/>
              <a:t>` -name "*.fast*" | sort | </a:t>
            </a:r>
            <a:r>
              <a:rPr lang="en-US" dirty="0" err="1"/>
              <a:t>wc</a:t>
            </a:r>
            <a:r>
              <a:rPr lang="en-US" dirty="0"/>
              <a:t> </a:t>
            </a:r>
            <a:r>
              <a:rPr lang="en-US" dirty="0" smtClean="0"/>
              <a:t>–l</a:t>
            </a:r>
          </a:p>
          <a:p>
            <a:endParaRPr lang="en-US" dirty="0"/>
          </a:p>
          <a:p>
            <a:r>
              <a:rPr lang="en-US" dirty="0" smtClean="0"/>
              <a:t># There </a:t>
            </a:r>
            <a:r>
              <a:rPr lang="en-US" dirty="0"/>
              <a:t>should be 5 files with either .</a:t>
            </a:r>
            <a:r>
              <a:rPr lang="en-US" dirty="0" err="1"/>
              <a:t>fasta</a:t>
            </a:r>
            <a:r>
              <a:rPr lang="en-US" dirty="0"/>
              <a:t> or .</a:t>
            </a:r>
            <a:r>
              <a:rPr lang="en-US" dirty="0" err="1"/>
              <a:t>fastq</a:t>
            </a:r>
            <a:r>
              <a:rPr lang="en-US" dirty="0"/>
              <a:t> in their filenames in ~/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127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Exercise 1.3: Using find, </a:t>
            </a:r>
            <a:r>
              <a:rPr lang="en-US" dirty="0" err="1"/>
              <a:t>chmod</a:t>
            </a:r>
            <a:r>
              <a:rPr lang="en-US" dirty="0"/>
              <a:t> and </a:t>
            </a:r>
            <a:r>
              <a:rPr lang="en-US" dirty="0" err="1"/>
              <a:t>grep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# Use ‘</a:t>
            </a:r>
            <a:r>
              <a:rPr lang="en-US" dirty="0" err="1" smtClean="0"/>
              <a:t>ls</a:t>
            </a:r>
            <a:r>
              <a:rPr lang="en-US" dirty="0" smtClean="0"/>
              <a:t>’ command to view permissions of files downloaded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s</a:t>
            </a:r>
            <a:r>
              <a:rPr lang="en-US" dirty="0" smtClean="0"/>
              <a:t> –l</a:t>
            </a:r>
          </a:p>
          <a:p>
            <a:endParaRPr lang="en-US" dirty="0"/>
          </a:p>
          <a:p>
            <a:r>
              <a:rPr lang="en-US" dirty="0" smtClean="0"/>
              <a:t># Now we will change permissions for the file ‘</a:t>
            </a:r>
            <a:r>
              <a:rPr lang="en-US" dirty="0" err="1" smtClean="0"/>
              <a:t>contam.fastq</a:t>
            </a:r>
            <a:r>
              <a:rPr lang="en-US" dirty="0" smtClean="0"/>
              <a:t>’</a:t>
            </a:r>
          </a:p>
          <a:p>
            <a:r>
              <a:rPr lang="en-US" dirty="0" smtClean="0"/>
              <a:t># Let’s assign read + write permissions for the user (u) and group (g)</a:t>
            </a:r>
          </a:p>
          <a:p>
            <a:r>
              <a:rPr lang="en-US" dirty="0" smtClean="0"/>
              <a:t># You </a:t>
            </a:r>
            <a:r>
              <a:rPr lang="en-US" dirty="0"/>
              <a:t>almost never want to assign permissions to world (o) or other (o)</a:t>
            </a:r>
          </a:p>
          <a:p>
            <a:r>
              <a:rPr lang="en-US" dirty="0" smtClean="0"/>
              <a:t># World </a:t>
            </a:r>
            <a:r>
              <a:rPr lang="en-US" dirty="0"/>
              <a:t>or other permissions gives </a:t>
            </a:r>
            <a:r>
              <a:rPr lang="en-US" dirty="0" smtClean="0"/>
              <a:t>anyone </a:t>
            </a:r>
            <a:r>
              <a:rPr lang="en-US" dirty="0"/>
              <a:t>either read (r), write (w) and/or execute (x) permissions to your files</a:t>
            </a:r>
            <a:endParaRPr lang="en-US" dirty="0" smtClean="0"/>
          </a:p>
          <a:p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dirty="0" err="1"/>
              <a:t>ug+rx</a:t>
            </a:r>
            <a:r>
              <a:rPr lang="en-US" dirty="0"/>
              <a:t> </a:t>
            </a:r>
            <a:r>
              <a:rPr lang="en-US" dirty="0" err="1"/>
              <a:t>contam.fastq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# Use '</a:t>
            </a:r>
            <a:r>
              <a:rPr lang="en-US" dirty="0" err="1"/>
              <a:t>ls</a:t>
            </a:r>
            <a:r>
              <a:rPr lang="en-US" dirty="0"/>
              <a:t>' command again to view change in permissions</a:t>
            </a:r>
          </a:p>
          <a:p>
            <a:r>
              <a:rPr lang="en-US" dirty="0" err="1"/>
              <a:t>ls</a:t>
            </a:r>
            <a:r>
              <a:rPr lang="en-US" dirty="0"/>
              <a:t> -l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619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1.3: </a:t>
            </a:r>
            <a:r>
              <a:rPr lang="en-US" dirty="0" smtClean="0"/>
              <a:t>Using </a:t>
            </a:r>
            <a:r>
              <a:rPr lang="en-US" dirty="0"/>
              <a:t>find, </a:t>
            </a:r>
            <a:r>
              <a:rPr lang="en-US" dirty="0" err="1" smtClean="0"/>
              <a:t>chmod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 smtClean="0"/>
              <a:t>grep</a:t>
            </a:r>
            <a:r>
              <a:rPr lang="en-US" dirty="0" smtClean="0"/>
              <a:t> </a:t>
            </a:r>
            <a:r>
              <a:rPr lang="en-US" dirty="0"/>
              <a:t>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737361"/>
            <a:ext cx="7543801" cy="4635843"/>
          </a:xfrm>
        </p:spPr>
        <p:txBody>
          <a:bodyPr>
            <a:noAutofit/>
          </a:bodyPr>
          <a:lstStyle/>
          <a:p>
            <a:r>
              <a:rPr lang="en-US" sz="1700" dirty="0" smtClean="0"/>
              <a:t># We will now practice using ‘</a:t>
            </a:r>
            <a:r>
              <a:rPr lang="en-US" sz="1700" dirty="0" err="1" smtClean="0"/>
              <a:t>grep</a:t>
            </a:r>
            <a:r>
              <a:rPr lang="en-US" sz="1700" dirty="0" smtClean="0"/>
              <a:t>’ command</a:t>
            </a:r>
          </a:p>
          <a:p>
            <a:r>
              <a:rPr lang="en-US" sz="1700" dirty="0" smtClean="0"/>
              <a:t># We will need to download the file we are using to ~/</a:t>
            </a:r>
            <a:r>
              <a:rPr lang="en-US" sz="1700" dirty="0" err="1" smtClean="0"/>
              <a:t>GitHub</a:t>
            </a:r>
            <a:endParaRPr lang="en-US" sz="1700" dirty="0" smtClean="0"/>
          </a:p>
          <a:p>
            <a:r>
              <a:rPr lang="en-US" sz="1700" dirty="0" err="1"/>
              <a:t>wget</a:t>
            </a:r>
            <a:r>
              <a:rPr lang="en-US" sz="1700" dirty="0"/>
              <a:t> https://</a:t>
            </a:r>
            <a:r>
              <a:rPr lang="en-US" sz="1700" dirty="0" err="1"/>
              <a:t>raw.githubusercontent.com</a:t>
            </a:r>
            <a:r>
              <a:rPr lang="en-US" sz="1700" dirty="0"/>
              <a:t>/</a:t>
            </a:r>
            <a:r>
              <a:rPr lang="en-US" sz="1700" dirty="0" err="1"/>
              <a:t>vsbuffalo</a:t>
            </a:r>
            <a:r>
              <a:rPr lang="en-US" sz="1700" dirty="0"/>
              <a:t>/</a:t>
            </a:r>
            <a:r>
              <a:rPr lang="en-US" sz="1700" dirty="0" err="1"/>
              <a:t>bds</a:t>
            </a:r>
            <a:r>
              <a:rPr lang="en-US" sz="1700" dirty="0"/>
              <a:t>-files/master/chapter-07-unix-data-tools/</a:t>
            </a:r>
            <a:r>
              <a:rPr lang="en-US" sz="1700" dirty="0" err="1"/>
              <a:t>lengths.txt</a:t>
            </a:r>
            <a:endParaRPr lang="en-US" sz="1700" dirty="0"/>
          </a:p>
          <a:p>
            <a:endParaRPr lang="en-US" sz="1700" dirty="0" smtClean="0"/>
          </a:p>
          <a:p>
            <a:r>
              <a:rPr lang="en-US" sz="1700" dirty="0" smtClean="0"/>
              <a:t># Use ‘head’ to view the beginning of the file ‘</a:t>
            </a:r>
            <a:r>
              <a:rPr lang="en-US" sz="1700" dirty="0" err="1" smtClean="0"/>
              <a:t>lengths.txt</a:t>
            </a:r>
            <a:r>
              <a:rPr lang="en-US" sz="1700" dirty="0" smtClean="0"/>
              <a:t>’</a:t>
            </a:r>
          </a:p>
          <a:p>
            <a:r>
              <a:rPr lang="en-US" sz="1700" dirty="0"/>
              <a:t>head </a:t>
            </a:r>
            <a:r>
              <a:rPr lang="en-US" sz="1700" dirty="0" err="1" smtClean="0"/>
              <a:t>lengths.txt</a:t>
            </a:r>
            <a:endParaRPr lang="en-US" sz="1700" dirty="0" smtClean="0"/>
          </a:p>
          <a:p>
            <a:endParaRPr lang="en-US" sz="1700" dirty="0" smtClean="0"/>
          </a:p>
          <a:p>
            <a:r>
              <a:rPr lang="en-US" sz="1700" dirty="0"/>
              <a:t># Use '</a:t>
            </a:r>
            <a:r>
              <a:rPr lang="en-US" sz="1700" dirty="0" err="1"/>
              <a:t>grep</a:t>
            </a:r>
            <a:r>
              <a:rPr lang="en-US" sz="1700" dirty="0"/>
              <a:t>' command to pull all chr1 </a:t>
            </a:r>
            <a:r>
              <a:rPr lang="en-US" sz="1700" dirty="0" smtClean="0"/>
              <a:t>lengths</a:t>
            </a:r>
          </a:p>
          <a:p>
            <a:r>
              <a:rPr lang="en-US" sz="1700" dirty="0"/>
              <a:t># specify what you are </a:t>
            </a:r>
            <a:r>
              <a:rPr lang="en-US" sz="1700" dirty="0" err="1"/>
              <a:t>grepping</a:t>
            </a:r>
            <a:r>
              <a:rPr lang="en-US" sz="1700" dirty="0"/>
              <a:t> for (i.e. chr1) and which file (i.e. </a:t>
            </a:r>
            <a:r>
              <a:rPr lang="en-US" sz="1700" dirty="0" err="1"/>
              <a:t>lengths.txt</a:t>
            </a:r>
            <a:r>
              <a:rPr lang="en-US" sz="1700" dirty="0"/>
              <a:t>) you are pulling from</a:t>
            </a:r>
          </a:p>
          <a:p>
            <a:r>
              <a:rPr lang="en-US" sz="1700" dirty="0" err="1"/>
              <a:t>grep</a:t>
            </a:r>
            <a:r>
              <a:rPr lang="en-US" sz="1700" dirty="0"/>
              <a:t> </a:t>
            </a:r>
            <a:r>
              <a:rPr lang="en-US" sz="1700" dirty="0" smtClean="0"/>
              <a:t>chr1 </a:t>
            </a:r>
            <a:r>
              <a:rPr lang="en-US" sz="1700" dirty="0" err="1" smtClean="0"/>
              <a:t>lengths.txt</a:t>
            </a:r>
            <a:endParaRPr lang="en-US" sz="1700" dirty="0" smtClean="0"/>
          </a:p>
        </p:txBody>
      </p:sp>
    </p:spTree>
    <p:extLst>
      <p:ext uri="{BB962C8B-B14F-4D97-AF65-F5344CB8AC3E}">
        <p14:creationId xmlns:p14="http://schemas.microsoft.com/office/powerpoint/2010/main" val="330920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1.3: Using find, </a:t>
            </a:r>
            <a:r>
              <a:rPr lang="en-US" dirty="0" err="1"/>
              <a:t>chmod</a:t>
            </a:r>
            <a:r>
              <a:rPr lang="en-US" dirty="0"/>
              <a:t> and </a:t>
            </a:r>
            <a:r>
              <a:rPr lang="en-US" dirty="0" err="1"/>
              <a:t>grep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# Now redirect and create a new file called ‘chr1_lengths.txt’</a:t>
            </a:r>
          </a:p>
          <a:p>
            <a:r>
              <a:rPr lang="en-US" dirty="0" err="1"/>
              <a:t>grep</a:t>
            </a:r>
            <a:r>
              <a:rPr lang="en-US" dirty="0"/>
              <a:t> </a:t>
            </a:r>
            <a:r>
              <a:rPr lang="en-US" dirty="0" smtClean="0"/>
              <a:t>chr1 </a:t>
            </a:r>
            <a:r>
              <a:rPr lang="en-US" dirty="0" err="1" smtClean="0"/>
              <a:t>lengths.txt</a:t>
            </a:r>
            <a:r>
              <a:rPr lang="en-US" dirty="0" smtClean="0"/>
              <a:t> </a:t>
            </a:r>
            <a:r>
              <a:rPr lang="en-US" dirty="0"/>
              <a:t>&gt; chr1_lengths.txt</a:t>
            </a:r>
          </a:p>
          <a:p>
            <a:endParaRPr lang="en-US" dirty="0" smtClean="0"/>
          </a:p>
          <a:p>
            <a:r>
              <a:rPr lang="en-US" dirty="0"/>
              <a:t># Use 'head' command to check file contents</a:t>
            </a:r>
          </a:p>
          <a:p>
            <a:r>
              <a:rPr lang="en-US" dirty="0"/>
              <a:t>head chr1_lengths.txt </a:t>
            </a:r>
          </a:p>
        </p:txBody>
      </p:sp>
    </p:spTree>
    <p:extLst>
      <p:ext uri="{BB962C8B-B14F-4D97-AF65-F5344CB8AC3E}">
        <p14:creationId xmlns:p14="http://schemas.microsoft.com/office/powerpoint/2010/main" val="2456334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314" b="-79"/>
          <a:stretch/>
        </p:blipFill>
        <p:spPr>
          <a:xfrm>
            <a:off x="315357" y="1895513"/>
            <a:ext cx="8561438" cy="372367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Management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84650" y="4288786"/>
            <a:ext cx="8092145" cy="150406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16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Non-Graphical Text Editors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 and Vim</a:t>
            </a:r>
          </a:p>
          <a:p>
            <a:pPr lvl="1"/>
            <a:r>
              <a:rPr lang="en-US" dirty="0" smtClean="0"/>
              <a:t>Non-graphical (terminal-based) editor</a:t>
            </a:r>
          </a:p>
          <a:p>
            <a:pPr lvl="1"/>
            <a:r>
              <a:rPr lang="en-US" dirty="0" smtClean="0"/>
              <a:t>Vi is guaranteed to be available on any system</a:t>
            </a:r>
          </a:p>
          <a:p>
            <a:pPr lvl="1"/>
            <a:r>
              <a:rPr lang="en-US" dirty="0" smtClean="0"/>
              <a:t>Vim is the improved version of vi</a:t>
            </a:r>
          </a:p>
          <a:p>
            <a:r>
              <a:rPr lang="en-US" dirty="0" smtClean="0"/>
              <a:t>Pico</a:t>
            </a:r>
          </a:p>
          <a:p>
            <a:pPr lvl="1"/>
            <a:r>
              <a:rPr lang="en-US" dirty="0" smtClean="0"/>
              <a:t>Simple terminal-based editor available on most version of Unix</a:t>
            </a:r>
          </a:p>
          <a:p>
            <a:pPr lvl="1"/>
            <a:r>
              <a:rPr lang="en-US" dirty="0" smtClean="0"/>
              <a:t>Uses keystroke commands but they are listed in logical fashion at bottom of screen</a:t>
            </a:r>
            <a:endParaRPr lang="en-US" dirty="0"/>
          </a:p>
          <a:p>
            <a:r>
              <a:rPr lang="en-US" dirty="0" smtClean="0"/>
              <a:t>Nano</a:t>
            </a:r>
          </a:p>
          <a:p>
            <a:pPr lvl="1"/>
            <a:r>
              <a:rPr lang="en-US" dirty="0" smtClean="0"/>
              <a:t>A simple terminal-based editor which is default on modern </a:t>
            </a:r>
            <a:r>
              <a:rPr lang="en-US" dirty="0" err="1" smtClean="0"/>
              <a:t>Debian</a:t>
            </a:r>
            <a:r>
              <a:rPr lang="en-US" dirty="0" smtClean="0"/>
              <a:t>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948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Non-Graphical Text Editors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Emacs</a:t>
            </a:r>
            <a:endParaRPr lang="en-US" dirty="0" smtClean="0"/>
          </a:p>
          <a:p>
            <a:pPr lvl="1"/>
            <a:r>
              <a:rPr lang="en-US" dirty="0" smtClean="0"/>
              <a:t>Non-graphical or window-based editor</a:t>
            </a:r>
          </a:p>
          <a:p>
            <a:pPr lvl="1"/>
            <a:r>
              <a:rPr lang="en-US" dirty="0" smtClean="0"/>
              <a:t>You still need to know keystroke commands to use it</a:t>
            </a:r>
          </a:p>
          <a:p>
            <a:pPr lvl="1"/>
            <a:r>
              <a:rPr lang="en-US" dirty="0" smtClean="0"/>
              <a:t>Installed on all Linux distributions and on most other Unix systems</a:t>
            </a:r>
            <a:endParaRPr lang="en-US" dirty="0"/>
          </a:p>
          <a:p>
            <a:r>
              <a:rPr lang="en-US" dirty="0" err="1" smtClean="0"/>
              <a:t>Xemacs</a:t>
            </a:r>
            <a:endParaRPr lang="en-US" dirty="0" smtClean="0"/>
          </a:p>
          <a:p>
            <a:pPr lvl="1"/>
            <a:r>
              <a:rPr lang="en-US" dirty="0" smtClean="0"/>
              <a:t>More sophisticated version of </a:t>
            </a:r>
            <a:r>
              <a:rPr lang="en-US" dirty="0" err="1" smtClean="0"/>
              <a:t>emacs</a:t>
            </a:r>
            <a:r>
              <a:rPr lang="en-US" dirty="0" smtClean="0"/>
              <a:t>, but usually not installed by default</a:t>
            </a:r>
          </a:p>
          <a:p>
            <a:pPr lvl="1"/>
            <a:r>
              <a:rPr lang="en-US" dirty="0" smtClean="0"/>
              <a:t>All common commands are available from menus</a:t>
            </a:r>
          </a:p>
          <a:p>
            <a:pPr lvl="1"/>
            <a:r>
              <a:rPr lang="en-US" dirty="0" smtClean="0"/>
              <a:t>Very powerful editor with:</a:t>
            </a:r>
          </a:p>
          <a:p>
            <a:pPr lvl="2"/>
            <a:r>
              <a:rPr lang="en-US" dirty="0" smtClean="0"/>
              <a:t>Built-in syntax checking</a:t>
            </a:r>
          </a:p>
          <a:p>
            <a:pPr lvl="2"/>
            <a:r>
              <a:rPr lang="en-US" dirty="0" smtClean="0"/>
              <a:t>Web-browsing</a:t>
            </a:r>
          </a:p>
          <a:p>
            <a:pPr lvl="2"/>
            <a:r>
              <a:rPr lang="en-US" dirty="0" smtClean="0"/>
              <a:t>News-reading</a:t>
            </a:r>
          </a:p>
          <a:p>
            <a:pPr lvl="2"/>
            <a:r>
              <a:rPr lang="en-US" dirty="0" smtClean="0"/>
              <a:t>Manual-page browsing</a:t>
            </a:r>
          </a:p>
          <a:p>
            <a:pPr lvl="2"/>
            <a:r>
              <a:rPr lang="en-US" dirty="0" smtClean="0"/>
              <a:t>And more…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148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Graphical Text Editors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Sublime2</a:t>
            </a:r>
          </a:p>
          <a:p>
            <a:pPr lvl="1"/>
            <a:r>
              <a:rPr lang="en-US" dirty="0" smtClean="0"/>
              <a:t>Graphical editor</a:t>
            </a:r>
          </a:p>
          <a:p>
            <a:pPr lvl="1"/>
            <a:r>
              <a:rPr lang="en-US" dirty="0" smtClean="0"/>
              <a:t>Customizable</a:t>
            </a:r>
          </a:p>
          <a:p>
            <a:pPr lvl="1"/>
            <a:r>
              <a:rPr lang="en-US" dirty="0" smtClean="0"/>
              <a:t>Cross Platform </a:t>
            </a:r>
          </a:p>
          <a:p>
            <a:pPr lvl="2"/>
            <a:r>
              <a:rPr lang="en-US" dirty="0" smtClean="0"/>
              <a:t>OS X, Windows, Linux</a:t>
            </a:r>
          </a:p>
          <a:p>
            <a:pPr lvl="1"/>
            <a:r>
              <a:rPr lang="en-US" dirty="0" smtClean="0"/>
              <a:t>Free unlimited trial period</a:t>
            </a:r>
          </a:p>
          <a:p>
            <a:pPr lvl="2"/>
            <a:r>
              <a:rPr lang="en-US" dirty="0" smtClean="0"/>
              <a:t>Can also purchase license</a:t>
            </a:r>
            <a:endParaRPr lang="en-US" dirty="0"/>
          </a:p>
          <a:p>
            <a:r>
              <a:rPr lang="en-US" dirty="0" smtClean="0"/>
              <a:t>Visual Studio Code</a:t>
            </a:r>
          </a:p>
          <a:p>
            <a:pPr lvl="1"/>
            <a:r>
              <a:rPr lang="en-US" dirty="0" smtClean="0"/>
              <a:t>Graphical editor</a:t>
            </a:r>
          </a:p>
          <a:p>
            <a:pPr lvl="1"/>
            <a:r>
              <a:rPr lang="en-US" dirty="0" smtClean="0"/>
              <a:t>Cross Platform </a:t>
            </a:r>
          </a:p>
          <a:p>
            <a:pPr lvl="2"/>
            <a:r>
              <a:rPr lang="en-US" dirty="0" smtClean="0"/>
              <a:t>OS X, Windows, Linux</a:t>
            </a:r>
          </a:p>
          <a:p>
            <a:pPr lvl="1"/>
            <a:r>
              <a:rPr lang="en-US" dirty="0" smtClean="0"/>
              <a:t>Free</a:t>
            </a:r>
          </a:p>
          <a:p>
            <a:r>
              <a:rPr lang="en-US" dirty="0" smtClean="0"/>
              <a:t>Text Wrangler</a:t>
            </a:r>
          </a:p>
          <a:p>
            <a:pPr lvl="1"/>
            <a:r>
              <a:rPr lang="en-US" dirty="0" smtClean="0"/>
              <a:t>Graphical editor</a:t>
            </a:r>
          </a:p>
          <a:p>
            <a:pPr lvl="1"/>
            <a:r>
              <a:rPr lang="en-US" dirty="0" smtClean="0"/>
              <a:t>Macs only</a:t>
            </a:r>
          </a:p>
          <a:p>
            <a:pPr lvl="1"/>
            <a:r>
              <a:rPr lang="en-US" dirty="0" smtClean="0"/>
              <a:t>Free</a:t>
            </a:r>
          </a:p>
          <a:p>
            <a:r>
              <a:rPr lang="en-US" dirty="0" smtClean="0"/>
              <a:t>Many more…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03" t="2806" r="5158" b="6699"/>
          <a:stretch/>
        </p:blipFill>
        <p:spPr>
          <a:xfrm>
            <a:off x="4405035" y="1593032"/>
            <a:ext cx="3954422" cy="41678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135" t="2806" r="5192" b="7260"/>
          <a:stretch/>
        </p:blipFill>
        <p:spPr>
          <a:xfrm>
            <a:off x="4412337" y="1845734"/>
            <a:ext cx="3947121" cy="38688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6502" t="3729" r="6644" b="7821"/>
          <a:stretch/>
        </p:blipFill>
        <p:spPr>
          <a:xfrm>
            <a:off x="4412337" y="2081927"/>
            <a:ext cx="3947120" cy="423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280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Logging-In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22959" y="4664947"/>
            <a:ext cx="7543801" cy="1291001"/>
          </a:xfrm>
        </p:spPr>
        <p:txBody>
          <a:bodyPr/>
          <a:lstStyle/>
          <a:p>
            <a:r>
              <a:rPr lang="en-US" dirty="0" smtClean="0"/>
              <a:t>Format you will use:</a:t>
            </a:r>
          </a:p>
          <a:p>
            <a:r>
              <a:rPr lang="en-US" dirty="0" err="1"/>
              <a:t>s</a:t>
            </a:r>
            <a:r>
              <a:rPr lang="en-US" dirty="0" err="1" smtClean="0"/>
              <a:t>sh</a:t>
            </a:r>
            <a:r>
              <a:rPr lang="en-US" dirty="0" smtClean="0"/>
              <a:t> x500@login.msi.umn.edu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1882838"/>
            <a:ext cx="7543801" cy="229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00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Vim Manual</a:t>
            </a:r>
            <a:endParaRPr lang="en-US" dirty="0"/>
          </a:p>
        </p:txBody>
      </p:sp>
      <p:pic>
        <p:nvPicPr>
          <p:cNvPr id="4" name="Content Placeholder 3" descr="Vim Basics SS.png"/>
          <p:cNvPicPr>
            <a:picLocks noGrp="1" noChangeAspect="1"/>
          </p:cNvPicPr>
          <p:nvPr>
            <p:ph idx="1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" b="1151"/>
          <a:stretch/>
        </p:blipFill>
        <p:spPr>
          <a:xfrm>
            <a:off x="207195" y="2831980"/>
            <a:ext cx="8755212" cy="1786845"/>
          </a:xfrm>
        </p:spPr>
      </p:pic>
      <p:sp>
        <p:nvSpPr>
          <p:cNvPr id="5" name="Rectangle 4"/>
          <p:cNvSpPr/>
          <p:nvPr/>
        </p:nvSpPr>
        <p:spPr>
          <a:xfrm>
            <a:off x="701857" y="3342308"/>
            <a:ext cx="8260550" cy="342588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923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Modifier Keys to Control Vim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341" b="302"/>
          <a:stretch/>
        </p:blipFill>
        <p:spPr>
          <a:xfrm>
            <a:off x="364912" y="2193790"/>
            <a:ext cx="8405951" cy="3002030"/>
          </a:xfrm>
        </p:spPr>
      </p:pic>
    </p:spTree>
    <p:extLst>
      <p:ext uri="{BB962C8B-B14F-4D97-AF65-F5344CB8AC3E}">
        <p14:creationId xmlns:p14="http://schemas.microsoft.com/office/powerpoint/2010/main" val="105197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Vim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:s/txt1/txt2	# replace ‘txt1’ with ‘txt2’ on the current line</a:t>
            </a:r>
          </a:p>
          <a:p>
            <a:r>
              <a:rPr lang="en-US" dirty="0" smtClean="0"/>
              <a:t>:%s/txt1/txt2	# replace ‘txt1’ with ‘txt2’ in the whole file</a:t>
            </a:r>
          </a:p>
          <a:p>
            <a:r>
              <a:rPr lang="en-US" dirty="0"/>
              <a:t>u</a:t>
            </a:r>
            <a:r>
              <a:rPr lang="en-US" dirty="0" smtClean="0"/>
              <a:t>		# undo last change</a:t>
            </a:r>
          </a:p>
          <a:p>
            <a:r>
              <a:rPr lang="en-US" dirty="0" smtClean="0"/>
              <a:t>&lt;CTRL&gt;+r	# redo last undo</a:t>
            </a:r>
          </a:p>
          <a:p>
            <a:r>
              <a:rPr lang="en-US" dirty="0" err="1" smtClean="0"/>
              <a:t>dd</a:t>
            </a:r>
            <a:r>
              <a:rPr lang="en-US" dirty="0" smtClean="0"/>
              <a:t>		# delete current line</a:t>
            </a:r>
          </a:p>
          <a:p>
            <a:r>
              <a:rPr lang="en-US" dirty="0" smtClean="0"/>
              <a:t>$		# go to end of current line</a:t>
            </a:r>
          </a:p>
          <a:p>
            <a:r>
              <a:rPr lang="en-US" dirty="0" smtClean="0"/>
              <a:t>^		# go to beginning of current line</a:t>
            </a:r>
          </a:p>
          <a:p>
            <a:r>
              <a:rPr lang="en-US" dirty="0" smtClean="0"/>
              <a:t>/txt		# find all instances of ‘txt’ in file</a:t>
            </a:r>
          </a:p>
          <a:p>
            <a:r>
              <a:rPr lang="en-US" dirty="0" smtClean="0"/>
              <a:t>&lt;shift&gt;+g	# jump to the bottom of the page</a:t>
            </a:r>
          </a:p>
          <a:p>
            <a:r>
              <a:rPr lang="en-US" dirty="0" err="1"/>
              <a:t>g</a:t>
            </a:r>
            <a:r>
              <a:rPr lang="en-US" dirty="0" err="1" smtClean="0"/>
              <a:t>g</a:t>
            </a:r>
            <a:r>
              <a:rPr lang="en-US" dirty="0" smtClean="0"/>
              <a:t>		# jump to the top of the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76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Vim Help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29" r="62"/>
          <a:stretch/>
        </p:blipFill>
        <p:spPr>
          <a:xfrm>
            <a:off x="822960" y="1797623"/>
            <a:ext cx="7543800" cy="4512952"/>
          </a:xfrm>
        </p:spPr>
      </p:pic>
    </p:spTree>
    <p:extLst>
      <p:ext uri="{BB962C8B-B14F-4D97-AF65-F5344CB8AC3E}">
        <p14:creationId xmlns:p14="http://schemas.microsoft.com/office/powerpoint/2010/main" val="4196399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Vim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dirty="0" smtClean="0"/>
              <a:t>Moving around in files</a:t>
            </a:r>
          </a:p>
          <a:p>
            <a:pPr lvl="1"/>
            <a:r>
              <a:rPr lang="en-US" dirty="0" smtClean="0"/>
              <a:t>Line Wrapping and line numbers</a:t>
            </a:r>
          </a:p>
          <a:p>
            <a:pPr lvl="1"/>
            <a:r>
              <a:rPr lang="en-US" dirty="0" smtClean="0"/>
              <a:t>Spell checking &amp; dictionary</a:t>
            </a:r>
          </a:p>
          <a:p>
            <a:pPr lvl="1"/>
            <a:r>
              <a:rPr lang="en-US" dirty="0" smtClean="0"/>
              <a:t>Enabling syntax highlighting</a:t>
            </a:r>
          </a:p>
          <a:p>
            <a:pPr lvl="1"/>
            <a:r>
              <a:rPr lang="en-US" dirty="0" smtClean="0"/>
              <a:t>Deleting things</a:t>
            </a:r>
          </a:p>
          <a:p>
            <a:pPr lvl="1"/>
            <a:r>
              <a:rPr lang="en-US" dirty="0" smtClean="0"/>
              <a:t>Search in files</a:t>
            </a:r>
          </a:p>
          <a:p>
            <a:pPr lvl="1"/>
            <a:r>
              <a:rPr lang="en-US" dirty="0" smtClean="0"/>
              <a:t>Replacements with regular expression support</a:t>
            </a:r>
          </a:p>
          <a:p>
            <a:pPr lvl="1"/>
            <a:r>
              <a:rPr lang="en-US" dirty="0" smtClean="0"/>
              <a:t>Printing and inserting files</a:t>
            </a:r>
          </a:p>
          <a:p>
            <a:pPr lvl="1"/>
            <a:r>
              <a:rPr lang="en-US" dirty="0" smtClean="0"/>
              <a:t>Convert text file to HTML format</a:t>
            </a:r>
          </a:p>
          <a:p>
            <a:pPr lvl="1"/>
            <a:r>
              <a:rPr lang="en-US" dirty="0" smtClean="0"/>
              <a:t>Shell commands in vim</a:t>
            </a:r>
          </a:p>
          <a:p>
            <a:pPr lvl="1"/>
            <a:r>
              <a:rPr lang="en-US" dirty="0" smtClean="0"/>
              <a:t>Use Vim as Table Editor</a:t>
            </a:r>
          </a:p>
          <a:p>
            <a:r>
              <a:rPr lang="en-US" dirty="0" smtClean="0"/>
              <a:t>To learn more about vim, reference the Thomas </a:t>
            </a:r>
            <a:r>
              <a:rPr lang="en-US" dirty="0" err="1" smtClean="0"/>
              <a:t>Girke</a:t>
            </a:r>
            <a:r>
              <a:rPr lang="en-US" dirty="0" smtClean="0"/>
              <a:t> tutorial (link provided at end of slides)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471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t="-557" b="-557"/>
          <a:stretch>
            <a:fillRect/>
          </a:stretch>
        </p:blipFill>
        <p:spPr>
          <a:xfrm>
            <a:off x="392149" y="1837634"/>
            <a:ext cx="8411492" cy="448612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Shell Commands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92150" y="1865162"/>
            <a:ext cx="8411492" cy="170407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92148" y="2290009"/>
            <a:ext cx="8411493" cy="399282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92148" y="3261032"/>
            <a:ext cx="8411494" cy="259029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92147" y="5997111"/>
            <a:ext cx="8411494" cy="146226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9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1.4: Text Viewing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22959" y="1845733"/>
            <a:ext cx="7543801" cy="4504711"/>
          </a:xfrm>
        </p:spPr>
        <p:txBody>
          <a:bodyPr>
            <a:normAutofit/>
          </a:bodyPr>
          <a:lstStyle/>
          <a:p>
            <a:r>
              <a:rPr lang="en-US" dirty="0"/>
              <a:t># Use 'less' to view entire </a:t>
            </a:r>
            <a:r>
              <a:rPr lang="en-US" dirty="0" smtClean="0"/>
              <a:t>'</a:t>
            </a:r>
            <a:r>
              <a:rPr lang="en-US" dirty="0" err="1" smtClean="0"/>
              <a:t>contam.fastq</a:t>
            </a:r>
            <a:r>
              <a:rPr lang="en-US" dirty="0"/>
              <a:t>' file</a:t>
            </a:r>
          </a:p>
          <a:p>
            <a:r>
              <a:rPr lang="en-US" dirty="0"/>
              <a:t># 'less' command will show you entire file and you can scroll up and down through the file with your mouse</a:t>
            </a:r>
          </a:p>
          <a:p>
            <a:r>
              <a:rPr lang="en-US" dirty="0"/>
              <a:t># Hit 'q' on keyboard to exit out of less</a:t>
            </a:r>
          </a:p>
          <a:p>
            <a:r>
              <a:rPr lang="en-US" dirty="0"/>
              <a:t>less </a:t>
            </a:r>
            <a:r>
              <a:rPr lang="en-US" dirty="0" err="1"/>
              <a:t>contam.fastq</a:t>
            </a:r>
            <a:endParaRPr lang="en-US" dirty="0"/>
          </a:p>
          <a:p>
            <a:endParaRPr lang="en-US" dirty="0"/>
          </a:p>
          <a:p>
            <a:r>
              <a:rPr lang="en-US" dirty="0"/>
              <a:t># Use 'more' to view entire </a:t>
            </a:r>
            <a:r>
              <a:rPr lang="en-US" dirty="0" smtClean="0"/>
              <a:t>'</a:t>
            </a:r>
            <a:r>
              <a:rPr lang="en-US" dirty="0" err="1" smtClean="0"/>
              <a:t>contam.fastq</a:t>
            </a:r>
            <a:r>
              <a:rPr lang="en-US" dirty="0"/>
              <a:t>' file</a:t>
            </a:r>
          </a:p>
          <a:p>
            <a:r>
              <a:rPr lang="en-US" dirty="0"/>
              <a:t># 'more' command will allow you to scroll through the file in one direction using the space bar</a:t>
            </a:r>
          </a:p>
          <a:p>
            <a:r>
              <a:rPr lang="en-US" dirty="0"/>
              <a:t>more </a:t>
            </a:r>
            <a:r>
              <a:rPr lang="en-US" dirty="0" err="1" smtClean="0"/>
              <a:t>contam.fastq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404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1.4: Text Viewing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Use ‘cat’ to concatenate file and print ‘</a:t>
            </a:r>
            <a:r>
              <a:rPr lang="en-US" dirty="0" err="1" smtClean="0"/>
              <a:t>contam.fastq</a:t>
            </a:r>
            <a:r>
              <a:rPr lang="en-US" dirty="0"/>
              <a:t>’ file content to standard output</a:t>
            </a:r>
          </a:p>
          <a:p>
            <a:r>
              <a:rPr lang="en-US" dirty="0"/>
              <a:t>cat </a:t>
            </a:r>
            <a:r>
              <a:rPr lang="en-US" dirty="0" err="1"/>
              <a:t>contam.fastq</a:t>
            </a:r>
            <a:endParaRPr lang="en-US" dirty="0"/>
          </a:p>
          <a:p>
            <a:endParaRPr lang="en-US" dirty="0"/>
          </a:p>
          <a:p>
            <a:r>
              <a:rPr lang="en-US" dirty="0"/>
              <a:t># Use 'head' to view beginning of </a:t>
            </a:r>
            <a:r>
              <a:rPr lang="en-US" dirty="0" smtClean="0"/>
              <a:t>'</a:t>
            </a:r>
            <a:r>
              <a:rPr lang="en-US" dirty="0" err="1" smtClean="0"/>
              <a:t>contam.fastq</a:t>
            </a:r>
            <a:r>
              <a:rPr lang="en-US" dirty="0"/>
              <a:t>' file</a:t>
            </a:r>
          </a:p>
          <a:p>
            <a:r>
              <a:rPr lang="en-US" dirty="0"/>
              <a:t>head </a:t>
            </a:r>
            <a:r>
              <a:rPr lang="en-US" dirty="0" err="1" smtClean="0"/>
              <a:t>contam.fastq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# Use 'tail' to view end of </a:t>
            </a:r>
            <a:r>
              <a:rPr lang="en-US" dirty="0" smtClean="0"/>
              <a:t>'</a:t>
            </a:r>
            <a:r>
              <a:rPr lang="en-US" dirty="0" err="1" smtClean="0"/>
              <a:t>contam.fastq</a:t>
            </a:r>
            <a:r>
              <a:rPr lang="en-US" dirty="0"/>
              <a:t>' file</a:t>
            </a:r>
          </a:p>
          <a:p>
            <a:r>
              <a:rPr lang="en-US" dirty="0"/>
              <a:t>tail </a:t>
            </a:r>
            <a:r>
              <a:rPr lang="en-US" dirty="0" err="1"/>
              <a:t>contam.fastq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70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Important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Alt+left</a:t>
            </a:r>
            <a:r>
              <a:rPr lang="en-US" dirty="0" smtClean="0"/>
              <a:t> arrow	# jump one word back</a:t>
            </a:r>
          </a:p>
          <a:p>
            <a:r>
              <a:rPr lang="en-US" dirty="0" err="1" smtClean="0"/>
              <a:t>Alt+right</a:t>
            </a:r>
            <a:r>
              <a:rPr lang="en-US" dirty="0" smtClean="0"/>
              <a:t> arrow	# jump one word forward</a:t>
            </a:r>
          </a:p>
          <a:p>
            <a:r>
              <a:rPr lang="en-US" dirty="0" err="1" smtClean="0"/>
              <a:t>Ctrl+a</a:t>
            </a:r>
            <a:r>
              <a:rPr lang="en-US" dirty="0" smtClean="0"/>
              <a:t>		# jump to the beginning of the line</a:t>
            </a:r>
          </a:p>
          <a:p>
            <a:r>
              <a:rPr lang="en-US" dirty="0" err="1" smtClean="0"/>
              <a:t>Ctrl+e</a:t>
            </a:r>
            <a:r>
              <a:rPr lang="en-US" dirty="0" smtClean="0"/>
              <a:t>		# jump to the end of the line</a:t>
            </a:r>
          </a:p>
          <a:p>
            <a:r>
              <a:rPr lang="en-US" dirty="0" err="1"/>
              <a:t>Ctrl+c</a:t>
            </a:r>
            <a:r>
              <a:rPr lang="en-US" dirty="0"/>
              <a:t>		# terminate current running </a:t>
            </a:r>
            <a:r>
              <a:rPr lang="en-US" dirty="0" smtClean="0"/>
              <a:t>programs</a:t>
            </a:r>
          </a:p>
          <a:p>
            <a:r>
              <a:rPr lang="en-US" dirty="0" smtClean="0"/>
              <a:t>exit or </a:t>
            </a:r>
            <a:r>
              <a:rPr lang="en-US" dirty="0" err="1" smtClean="0"/>
              <a:t>Ctrl+d</a:t>
            </a:r>
            <a:r>
              <a:rPr lang="en-US" dirty="0" smtClean="0"/>
              <a:t>	# exit out of your shell</a:t>
            </a:r>
          </a:p>
        </p:txBody>
      </p:sp>
    </p:spTree>
    <p:extLst>
      <p:ext uri="{BB962C8B-B14F-4D97-AF65-F5344CB8AC3E}">
        <p14:creationId xmlns:p14="http://schemas.microsoft.com/office/powerpoint/2010/main" val="2514739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 way of executing a command or a series of commands on multiple cases multiple times</a:t>
            </a:r>
          </a:p>
          <a:p>
            <a:endParaRPr lang="en-US" dirty="0"/>
          </a:p>
          <a:p>
            <a:r>
              <a:rPr lang="en-US" dirty="0" smtClean="0"/>
              <a:t>Saves time</a:t>
            </a:r>
          </a:p>
          <a:p>
            <a:pPr lvl="1"/>
            <a:r>
              <a:rPr lang="en-US" dirty="0" smtClean="0"/>
              <a:t>Iterations over a range of data</a:t>
            </a:r>
          </a:p>
          <a:p>
            <a:pPr lvl="1"/>
            <a:r>
              <a:rPr lang="en-US" dirty="0" smtClean="0"/>
              <a:t>Running a command endlessly to monitor the status of a job</a:t>
            </a:r>
          </a:p>
          <a:p>
            <a:pPr lvl="1"/>
            <a:r>
              <a:rPr lang="en-US" dirty="0" smtClean="0"/>
              <a:t>Performing an operation on hundreds of files</a:t>
            </a:r>
          </a:p>
          <a:p>
            <a:pPr lvl="1"/>
            <a:endParaRPr lang="en-US" dirty="0"/>
          </a:p>
          <a:p>
            <a:r>
              <a:rPr lang="en-US" dirty="0" smtClean="0"/>
              <a:t>Reduce chance of human error</a:t>
            </a:r>
          </a:p>
          <a:p>
            <a:pPr lvl="1"/>
            <a:r>
              <a:rPr lang="en-US" dirty="0" smtClean="0"/>
              <a:t>Let the computer take care of all steps</a:t>
            </a:r>
          </a:p>
          <a:p>
            <a:pPr lvl="1"/>
            <a:endParaRPr lang="en-US" dirty="0"/>
          </a:p>
          <a:p>
            <a:r>
              <a:rPr lang="en-US" dirty="0" smtClean="0"/>
              <a:t>Fast</a:t>
            </a:r>
          </a:p>
          <a:p>
            <a:pPr lvl="1"/>
            <a:r>
              <a:rPr lang="en-US" dirty="0" smtClean="0"/>
              <a:t>Takes considerably less time than running commands manually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543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GNU/Linux?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sz="2000" dirty="0" smtClean="0"/>
              <a:t>Software costs $0</a:t>
            </a:r>
          </a:p>
          <a:p>
            <a:pPr marL="201168" lvl="1" indent="0">
              <a:buNone/>
            </a:pPr>
            <a:endParaRPr lang="en-US" sz="2000" dirty="0" smtClean="0"/>
          </a:p>
          <a:p>
            <a:pPr lvl="1"/>
            <a:r>
              <a:rPr lang="en-US" sz="2000" dirty="0" smtClean="0"/>
              <a:t>Advanced Multitasking</a:t>
            </a:r>
          </a:p>
          <a:p>
            <a:pPr marL="201168" lvl="1" indent="0">
              <a:buNone/>
            </a:pPr>
            <a:endParaRPr lang="en-US" sz="2000" dirty="0" smtClean="0"/>
          </a:p>
          <a:p>
            <a:pPr lvl="1"/>
            <a:r>
              <a:rPr lang="en-US" sz="2000" dirty="0" smtClean="0"/>
              <a:t>Remote tasking (“real networking”)</a:t>
            </a:r>
          </a:p>
          <a:p>
            <a:pPr marL="201168" lvl="1" indent="0">
              <a:buNone/>
            </a:pPr>
            <a:endParaRPr lang="en-US" sz="2000" dirty="0" smtClean="0"/>
          </a:p>
          <a:p>
            <a:pPr lvl="1"/>
            <a:r>
              <a:rPr lang="en-US" sz="2000" dirty="0" smtClean="0"/>
              <a:t>Multiuser</a:t>
            </a:r>
          </a:p>
          <a:p>
            <a:pPr marL="201168" lvl="1" indent="0">
              <a:buNone/>
            </a:pPr>
            <a:endParaRPr lang="en-US" sz="2000" dirty="0" smtClean="0"/>
          </a:p>
          <a:p>
            <a:pPr lvl="1"/>
            <a:r>
              <a:rPr lang="en-US" sz="2000" dirty="0" smtClean="0"/>
              <a:t>Easy access to programming languages, databases, open-source projects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sz="2000" dirty="0" smtClean="0"/>
              <a:t>Software freedoms</a:t>
            </a:r>
          </a:p>
          <a:p>
            <a:pPr lvl="2"/>
            <a:r>
              <a:rPr lang="en-US" sz="1600" dirty="0"/>
              <a:t>Free to use for any purpose</a:t>
            </a:r>
          </a:p>
          <a:p>
            <a:pPr lvl="2"/>
            <a:r>
              <a:rPr lang="en-US" sz="1600" dirty="0"/>
              <a:t>Free to study and modify the source code</a:t>
            </a:r>
          </a:p>
          <a:p>
            <a:pPr lvl="2"/>
            <a:r>
              <a:rPr lang="en-US" sz="1600" dirty="0"/>
              <a:t>Free to share</a:t>
            </a:r>
          </a:p>
          <a:p>
            <a:pPr lvl="2"/>
            <a:r>
              <a:rPr lang="en-US" sz="1600" dirty="0"/>
              <a:t>Free to share modified versions</a:t>
            </a:r>
          </a:p>
          <a:p>
            <a:pPr marL="201168" lvl="1" indent="0">
              <a:buNone/>
            </a:pPr>
            <a:endParaRPr lang="en-US" dirty="0"/>
          </a:p>
          <a:p>
            <a:pPr lvl="1"/>
            <a:r>
              <a:rPr lang="en-US" sz="2000" dirty="0" smtClean="0"/>
              <a:t>No dependence on vendors</a:t>
            </a:r>
          </a:p>
          <a:p>
            <a:pPr marL="201168" lvl="1" indent="0">
              <a:buNone/>
            </a:pPr>
            <a:endParaRPr lang="en-US" sz="2000" dirty="0" smtClean="0"/>
          </a:p>
          <a:p>
            <a:pPr lvl="1"/>
            <a:r>
              <a:rPr lang="en-US" sz="2000" dirty="0" smtClean="0"/>
              <a:t>Better performance</a:t>
            </a:r>
          </a:p>
          <a:p>
            <a:pPr marL="201168" lvl="1" indent="0">
              <a:buNone/>
            </a:pPr>
            <a:endParaRPr lang="en-US" sz="2000" dirty="0" smtClean="0"/>
          </a:p>
          <a:p>
            <a:pPr lvl="1"/>
            <a:r>
              <a:rPr lang="en-US" sz="2000" dirty="0" smtClean="0"/>
              <a:t>More up-to-date</a:t>
            </a:r>
          </a:p>
          <a:p>
            <a:pPr marL="201168" lvl="1" indent="0">
              <a:buNone/>
            </a:pPr>
            <a:endParaRPr lang="en-US" sz="2000" dirty="0" smtClean="0"/>
          </a:p>
          <a:p>
            <a:pPr lvl="1"/>
            <a:r>
              <a:rPr lang="en-US" sz="2000" dirty="0" smtClean="0"/>
              <a:t>Many more reasons…</a:t>
            </a:r>
          </a:p>
        </p:txBody>
      </p:sp>
    </p:spTree>
    <p:extLst>
      <p:ext uri="{BB962C8B-B14F-4D97-AF65-F5344CB8AC3E}">
        <p14:creationId xmlns:p14="http://schemas.microsoft.com/office/powerpoint/2010/main" val="10740359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on for-loops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-9" r="-430"/>
          <a:stretch/>
        </p:blipFill>
        <p:spPr>
          <a:xfrm>
            <a:off x="957661" y="1826360"/>
            <a:ext cx="7274217" cy="4447110"/>
          </a:xfrm>
        </p:spPr>
      </p:pic>
    </p:spTree>
    <p:extLst>
      <p:ext uri="{BB962C8B-B14F-4D97-AF65-F5344CB8AC3E}">
        <p14:creationId xmlns:p14="http://schemas.microsoft.com/office/powerpoint/2010/main" val="3883405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1.5: For-loops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3"/>
            <a:ext cx="7543801" cy="1579659"/>
          </a:xfrm>
        </p:spPr>
        <p:txBody>
          <a:bodyPr>
            <a:normAutofit/>
          </a:bodyPr>
          <a:lstStyle/>
          <a:p>
            <a:r>
              <a:rPr lang="en-US" dirty="0" smtClean="0"/>
              <a:t>A class of loop structures</a:t>
            </a:r>
          </a:p>
          <a:p>
            <a:endParaRPr lang="en-US" dirty="0"/>
          </a:p>
          <a:p>
            <a:r>
              <a:rPr lang="en-US" dirty="0" smtClean="0"/>
              <a:t>Used for iterations through data/files to perform the same operation multiple times on a set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24" y="3480632"/>
            <a:ext cx="7836036" cy="1734205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975359" y="5214837"/>
            <a:ext cx="7543801" cy="112443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Check the directory contents with ‘</a:t>
            </a:r>
            <a:r>
              <a:rPr lang="en-US" dirty="0" err="1" smtClean="0"/>
              <a:t>ls</a:t>
            </a:r>
            <a:r>
              <a:rPr lang="en-US" dirty="0" smtClean="0"/>
              <a:t>’ and you should see all the files that originally had ‘.</a:t>
            </a:r>
            <a:r>
              <a:rPr lang="en-US" dirty="0" err="1" smtClean="0"/>
              <a:t>fastq</a:t>
            </a:r>
            <a:r>
              <a:rPr lang="en-US" dirty="0" smtClean="0"/>
              <a:t>’ in the filename change to ‘.</a:t>
            </a:r>
            <a:r>
              <a:rPr lang="en-US" dirty="0" err="1" smtClean="0"/>
              <a:t>fq</a:t>
            </a:r>
            <a:r>
              <a:rPr lang="en-US" dirty="0" smtClean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910551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1.6: While-loops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3"/>
            <a:ext cx="7543801" cy="1868315"/>
          </a:xfrm>
        </p:spPr>
        <p:txBody>
          <a:bodyPr anchor="t">
            <a:noAutofit/>
          </a:bodyPr>
          <a:lstStyle/>
          <a:p>
            <a:r>
              <a:rPr lang="en-US" sz="1600" dirty="0" smtClean="0"/>
              <a:t>Another class of loop structures</a:t>
            </a:r>
          </a:p>
          <a:p>
            <a:endParaRPr lang="en-US" sz="1600" dirty="0"/>
          </a:p>
          <a:p>
            <a:r>
              <a:rPr lang="en-US" sz="1600" dirty="0" smtClean="0"/>
              <a:t>Used for:</a:t>
            </a:r>
          </a:p>
          <a:p>
            <a:pPr lvl="1"/>
            <a:r>
              <a:rPr lang="en-US" sz="1600" dirty="0"/>
              <a:t>C</a:t>
            </a:r>
            <a:r>
              <a:rPr lang="en-US" sz="1600" dirty="0" smtClean="0"/>
              <a:t>onditional (i.e. yes/no, true/false statements) looping</a:t>
            </a:r>
          </a:p>
          <a:p>
            <a:pPr lvl="1"/>
            <a:r>
              <a:rPr lang="en-US" sz="1600" dirty="0"/>
              <a:t>R</a:t>
            </a:r>
            <a:r>
              <a:rPr lang="en-US" sz="1600" dirty="0" smtClean="0"/>
              <a:t>unning a command given something that is either true or false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81" y="4172342"/>
            <a:ext cx="7876066" cy="184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947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If/then </a:t>
            </a:r>
            <a:r>
              <a:rPr lang="en-US" dirty="0"/>
              <a:t>S</a:t>
            </a:r>
            <a:r>
              <a:rPr lang="en-US" dirty="0" smtClean="0"/>
              <a:t>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1233270"/>
          </a:xfrm>
        </p:spPr>
        <p:txBody>
          <a:bodyPr>
            <a:normAutofit/>
          </a:bodyPr>
          <a:lstStyle/>
          <a:p>
            <a:r>
              <a:rPr lang="en-US" dirty="0" smtClean="0"/>
              <a:t>Different lines of code can be executed depending on whether or not something tests true or not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01" y="3198206"/>
            <a:ext cx="8057653" cy="182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31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Secure Copy Between Machines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280" b="-575"/>
          <a:stretch/>
        </p:blipFill>
        <p:spPr>
          <a:xfrm>
            <a:off x="274534" y="2347739"/>
            <a:ext cx="8588331" cy="2848079"/>
          </a:xfrm>
        </p:spPr>
      </p:pic>
    </p:spTree>
    <p:extLst>
      <p:ext uri="{BB962C8B-B14F-4D97-AF65-F5344CB8AC3E}">
        <p14:creationId xmlns:p14="http://schemas.microsoft.com/office/powerpoint/2010/main" val="2778098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Single </a:t>
            </a:r>
            <a:r>
              <a:rPr lang="en-US" dirty="0"/>
              <a:t>package containing multiple files within </a:t>
            </a:r>
            <a:r>
              <a:rPr lang="en-US" dirty="0" smtClean="0"/>
              <a:t>themselves</a:t>
            </a:r>
          </a:p>
          <a:p>
            <a:endParaRPr lang="en-US" dirty="0"/>
          </a:p>
          <a:p>
            <a:r>
              <a:rPr lang="en-US" dirty="0" smtClean="0"/>
              <a:t>Makes distributing packs of files easy</a:t>
            </a:r>
          </a:p>
          <a:p>
            <a:pPr lvl="1"/>
            <a:r>
              <a:rPr lang="en-US" dirty="0" smtClean="0"/>
              <a:t>For example, distributing software</a:t>
            </a:r>
          </a:p>
          <a:p>
            <a:endParaRPr lang="en-US" dirty="0"/>
          </a:p>
          <a:p>
            <a:r>
              <a:rPr lang="en-US" dirty="0" smtClean="0"/>
              <a:t>Many kinds that are often called packages</a:t>
            </a:r>
          </a:p>
          <a:p>
            <a:pPr lvl="1"/>
            <a:r>
              <a:rPr lang="en-US" dirty="0" smtClean="0"/>
              <a:t>Most common is </a:t>
            </a:r>
            <a:r>
              <a:rPr lang="en-US" dirty="0" err="1" smtClean="0"/>
              <a:t>tarball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164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Tarballs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form of archives</a:t>
            </a:r>
          </a:p>
          <a:p>
            <a:pPr lvl="1"/>
            <a:r>
              <a:rPr lang="en-US" dirty="0" smtClean="0"/>
              <a:t>Created by tar utility</a:t>
            </a:r>
          </a:p>
          <a:p>
            <a:endParaRPr lang="en-US" dirty="0"/>
          </a:p>
          <a:p>
            <a:r>
              <a:rPr lang="en-US" dirty="0" smtClean="0"/>
              <a:t>Easy to create and nearly universal</a:t>
            </a:r>
          </a:p>
          <a:p>
            <a:endParaRPr lang="en-US" dirty="0" smtClean="0"/>
          </a:p>
          <a:p>
            <a:r>
              <a:rPr lang="en-US" dirty="0" smtClean="0"/>
              <a:t>Standard file format: .tar</a:t>
            </a:r>
          </a:p>
          <a:p>
            <a:endParaRPr lang="en-US" dirty="0"/>
          </a:p>
          <a:p>
            <a:r>
              <a:rPr lang="en-US" dirty="0" smtClean="0"/>
              <a:t>Compressed file formats:	</a:t>
            </a:r>
          </a:p>
          <a:p>
            <a:pPr lvl="1"/>
            <a:r>
              <a:rPr lang="en-US" dirty="0" err="1" smtClean="0"/>
              <a:t>Gzip</a:t>
            </a:r>
            <a:r>
              <a:rPr lang="en-US" dirty="0" smtClean="0"/>
              <a:t>: .</a:t>
            </a:r>
            <a:r>
              <a:rPr lang="en-US" dirty="0" err="1" smtClean="0"/>
              <a:t>tgz</a:t>
            </a:r>
            <a:endParaRPr lang="en-US" dirty="0" smtClean="0"/>
          </a:p>
          <a:p>
            <a:pPr lvl="1"/>
            <a:r>
              <a:rPr lang="en-US" dirty="0" smtClean="0"/>
              <a:t>Bzip2: .</a:t>
            </a:r>
            <a:r>
              <a:rPr lang="en-US" dirty="0" err="1" smtClean="0"/>
              <a:t>tbz</a:t>
            </a:r>
            <a:endParaRPr lang="en-US" dirty="0" smtClean="0"/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283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Compressed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22960" y="1846052"/>
            <a:ext cx="3703320" cy="4023043"/>
          </a:xfrm>
        </p:spPr>
        <p:txBody>
          <a:bodyPr anchor="ctr">
            <a:normAutofit fontScale="92500" lnSpcReduction="20000"/>
          </a:bodyPr>
          <a:lstStyle/>
          <a:p>
            <a:r>
              <a:rPr lang="en-US" dirty="0" smtClean="0"/>
              <a:t>Take up less space</a:t>
            </a:r>
          </a:p>
          <a:p>
            <a:endParaRPr lang="en-US" dirty="0" smtClean="0"/>
          </a:p>
          <a:p>
            <a:r>
              <a:rPr lang="en-US" dirty="0" smtClean="0"/>
              <a:t>These files are unviewable while compressed</a:t>
            </a:r>
          </a:p>
          <a:p>
            <a:endParaRPr lang="en-US" dirty="0" smtClean="0"/>
          </a:p>
          <a:p>
            <a:r>
              <a:rPr lang="en-US" dirty="0" smtClean="0"/>
              <a:t>Different commands are used to decompress/compress different compression formats</a:t>
            </a:r>
          </a:p>
          <a:p>
            <a:endParaRPr lang="en-US" dirty="0" smtClean="0"/>
          </a:p>
          <a:p>
            <a:r>
              <a:rPr lang="en-US" dirty="0" smtClean="0"/>
              <a:t>3 different compressions utilities used: </a:t>
            </a:r>
            <a:r>
              <a:rPr lang="en-US" dirty="0" err="1" smtClean="0"/>
              <a:t>gzip</a:t>
            </a:r>
            <a:r>
              <a:rPr lang="en-US" dirty="0" smtClean="0"/>
              <a:t>, zip and bzip2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Common Compression Formats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 numCol="3">
            <a:normAutofit/>
          </a:bodyPr>
          <a:lstStyle/>
          <a:p>
            <a:r>
              <a:rPr lang="en-US" dirty="0" smtClean="0"/>
              <a:t>.</a:t>
            </a:r>
            <a:r>
              <a:rPr lang="en-US" dirty="0" err="1" smtClean="0"/>
              <a:t>gz</a:t>
            </a:r>
            <a:endParaRPr lang="en-US" dirty="0" smtClean="0"/>
          </a:p>
          <a:p>
            <a:r>
              <a:rPr lang="en-US" dirty="0" smtClean="0"/>
              <a:t>.</a:t>
            </a:r>
            <a:r>
              <a:rPr lang="en-US" dirty="0" err="1" smtClean="0"/>
              <a:t>tgz</a:t>
            </a:r>
            <a:endParaRPr lang="en-US" dirty="0" smtClean="0"/>
          </a:p>
          <a:p>
            <a:r>
              <a:rPr lang="en-US" dirty="0" smtClean="0"/>
              <a:t>.</a:t>
            </a:r>
            <a:r>
              <a:rPr lang="en-US" dirty="0" err="1" smtClean="0"/>
              <a:t>tar.gz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.zip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tar.zip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.bz2</a:t>
            </a:r>
          </a:p>
          <a:p>
            <a:r>
              <a:rPr lang="en-US" dirty="0" smtClean="0"/>
              <a:t>.tar.bz2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tbz</a:t>
            </a:r>
            <a:endParaRPr lang="en-US" dirty="0" smtClean="0"/>
          </a:p>
          <a:p>
            <a:r>
              <a:rPr lang="en-US" dirty="0" smtClean="0"/>
              <a:t>.tbz2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453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Decompress Files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Decompress </a:t>
            </a:r>
            <a:r>
              <a:rPr lang="en-US" dirty="0" err="1" smtClean="0"/>
              <a:t>gzipped</a:t>
            </a:r>
            <a:r>
              <a:rPr lang="en-US" dirty="0" smtClean="0"/>
              <a:t> files:</a:t>
            </a:r>
            <a:endParaRPr lang="en-US" dirty="0"/>
          </a:p>
          <a:p>
            <a:pPr lvl="1"/>
            <a:r>
              <a:rPr lang="en-US" dirty="0"/>
              <a:t>Use ‘</a:t>
            </a:r>
            <a:r>
              <a:rPr lang="en-US" dirty="0" err="1"/>
              <a:t>gzip</a:t>
            </a:r>
            <a:r>
              <a:rPr lang="en-US" dirty="0"/>
              <a:t> –d’ to </a:t>
            </a:r>
            <a:r>
              <a:rPr lang="en-US" dirty="0" smtClean="0"/>
              <a:t>decompress </a:t>
            </a:r>
            <a:r>
              <a:rPr lang="en-US" dirty="0" err="1"/>
              <a:t>gzipped</a:t>
            </a:r>
            <a:r>
              <a:rPr lang="en-US" dirty="0"/>
              <a:t> </a:t>
            </a:r>
            <a:r>
              <a:rPr lang="en-US" dirty="0" smtClean="0"/>
              <a:t>files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se ‘tar </a:t>
            </a:r>
            <a:r>
              <a:rPr lang="en-US" dirty="0"/>
              <a:t>–</a:t>
            </a:r>
            <a:r>
              <a:rPr lang="en-US" dirty="0" err="1" smtClean="0"/>
              <a:t>xvzf</a:t>
            </a:r>
            <a:r>
              <a:rPr lang="en-US" dirty="0" smtClean="0"/>
              <a:t>’ to decompress </a:t>
            </a:r>
            <a:r>
              <a:rPr lang="en-US" dirty="0" err="1" smtClean="0"/>
              <a:t>gziped</a:t>
            </a:r>
            <a:r>
              <a:rPr lang="en-US" dirty="0" smtClean="0"/>
              <a:t> </a:t>
            </a:r>
            <a:r>
              <a:rPr lang="en-US" dirty="0" err="1" smtClean="0"/>
              <a:t>tarball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Decompress bzip2 files:</a:t>
            </a:r>
          </a:p>
          <a:p>
            <a:pPr lvl="1"/>
            <a:r>
              <a:rPr lang="en-US" dirty="0" smtClean="0"/>
              <a:t>Use ‘bzip2 -d’ to decompress bzip2 files</a:t>
            </a:r>
          </a:p>
          <a:p>
            <a:pPr lvl="1"/>
            <a:r>
              <a:rPr lang="en-US" dirty="0" smtClean="0"/>
              <a:t>Use  </a:t>
            </a:r>
            <a:r>
              <a:rPr lang="en-US" dirty="0"/>
              <a:t>‘tar –</a:t>
            </a:r>
            <a:r>
              <a:rPr lang="en-US" dirty="0" err="1" smtClean="0"/>
              <a:t>xvjf</a:t>
            </a:r>
            <a:r>
              <a:rPr lang="en-US" dirty="0" smtClean="0"/>
              <a:t>’ to decompress </a:t>
            </a:r>
            <a:r>
              <a:rPr lang="en-US" dirty="0" err="1" smtClean="0"/>
              <a:t>bzipped</a:t>
            </a:r>
            <a:r>
              <a:rPr lang="en-US" dirty="0" smtClean="0"/>
              <a:t> </a:t>
            </a:r>
            <a:r>
              <a:rPr lang="en-US" dirty="0" err="1" smtClean="0"/>
              <a:t>tarball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Decompress zipped files:</a:t>
            </a:r>
          </a:p>
          <a:p>
            <a:pPr lvl="1"/>
            <a:r>
              <a:rPr lang="en-US" dirty="0" smtClean="0"/>
              <a:t>Use ‘unzip’ to decompress zipped files </a:t>
            </a:r>
          </a:p>
          <a:p>
            <a:pPr lvl="1"/>
            <a:r>
              <a:rPr lang="en-US" dirty="0" smtClean="0"/>
              <a:t>Use ‘unzip’ then ‘tar –</a:t>
            </a:r>
            <a:r>
              <a:rPr lang="en-US" dirty="0" err="1" smtClean="0"/>
              <a:t>xvf</a:t>
            </a:r>
            <a:r>
              <a:rPr lang="en-US" dirty="0" smtClean="0"/>
              <a:t>’ to decompress a zipped </a:t>
            </a:r>
            <a:r>
              <a:rPr lang="en-US" dirty="0" err="1" smtClean="0"/>
              <a:t>tarball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948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Substitutions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Process of using the output of one command as the argument for another</a:t>
            </a:r>
          </a:p>
          <a:p>
            <a:endParaRPr lang="en-US" dirty="0"/>
          </a:p>
          <a:p>
            <a:r>
              <a:rPr lang="en-US" dirty="0" smtClean="0"/>
              <a:t>Example</a:t>
            </a:r>
          </a:p>
          <a:p>
            <a:r>
              <a:rPr lang="en-US" dirty="0"/>
              <a:t>f</a:t>
            </a:r>
            <a:r>
              <a:rPr lang="en-US" dirty="0" smtClean="0"/>
              <a:t>ind `</a:t>
            </a:r>
            <a:r>
              <a:rPr lang="en-US" dirty="0" err="1" smtClean="0"/>
              <a:t>pwd</a:t>
            </a:r>
            <a:r>
              <a:rPr lang="en-US" dirty="0" smtClean="0"/>
              <a:t>` -name “*.</a:t>
            </a:r>
            <a:r>
              <a:rPr lang="en-US" dirty="0" err="1" smtClean="0"/>
              <a:t>sam</a:t>
            </a:r>
            <a:r>
              <a:rPr lang="en-US" dirty="0" smtClean="0"/>
              <a:t>”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pwd</a:t>
            </a:r>
            <a:r>
              <a:rPr lang="en-US" dirty="0" smtClean="0"/>
              <a:t>’ command outputs full path to the current working directory (</a:t>
            </a:r>
            <a:r>
              <a:rPr lang="en-US" b="1" dirty="0" smtClean="0"/>
              <a:t>p</a:t>
            </a:r>
            <a:r>
              <a:rPr lang="en-US" dirty="0" smtClean="0"/>
              <a:t>ath to </a:t>
            </a:r>
            <a:r>
              <a:rPr lang="en-US" b="1" dirty="0" smtClean="0"/>
              <a:t>w</a:t>
            </a:r>
            <a:r>
              <a:rPr lang="en-US" dirty="0" smtClean="0"/>
              <a:t>orking </a:t>
            </a:r>
            <a:r>
              <a:rPr lang="en-US" b="1" dirty="0" smtClean="0"/>
              <a:t>d</a:t>
            </a:r>
            <a:r>
              <a:rPr lang="en-US" dirty="0" smtClean="0"/>
              <a:t>irectory)</a:t>
            </a:r>
          </a:p>
          <a:p>
            <a:pPr lvl="1"/>
            <a:r>
              <a:rPr lang="en-US" dirty="0" smtClean="0"/>
              <a:t>‘find’ command looks through </a:t>
            </a:r>
            <a:r>
              <a:rPr lang="en-US" dirty="0" err="1" smtClean="0"/>
              <a:t>pwd</a:t>
            </a:r>
            <a:r>
              <a:rPr lang="en-US" dirty="0" smtClean="0"/>
              <a:t> for filename(s) specified with double quotes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310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Remember the UNIX/LINUX command  line is case sensitive!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All commands in this manual are printed in gray code boxes.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Commands given in </a:t>
            </a:r>
            <a:r>
              <a:rPr lang="en-US" dirty="0" smtClean="0">
                <a:solidFill>
                  <a:srgbClr val="FF0000"/>
                </a:solidFill>
              </a:rPr>
              <a:t>red </a:t>
            </a:r>
            <a:r>
              <a:rPr lang="en-US" dirty="0" smtClean="0">
                <a:solidFill>
                  <a:schemeClr val="tx1"/>
                </a:solidFill>
              </a:rPr>
              <a:t>are considered more important for beginners than commands given in </a:t>
            </a:r>
            <a:r>
              <a:rPr lang="en-US" b="1" dirty="0" smtClean="0">
                <a:solidFill>
                  <a:schemeClr val="tx1"/>
                </a:solidFill>
              </a:rPr>
              <a:t>black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hash (pound) sign “#” indicates the start of comments for commands.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notation &lt;…&gt; refers to variables and file names that need to be specified by the user. The symbols &lt; and &gt; need to be excluded.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1725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53033"/>
            <a:ext cx="7543801" cy="4023360"/>
          </a:xfrm>
        </p:spPr>
        <p:txBody>
          <a:bodyPr/>
          <a:lstStyle/>
          <a:p>
            <a:r>
              <a:rPr lang="en-US" dirty="0" smtClean="0"/>
              <a:t>List of directories that the shell will search when you type a command</a:t>
            </a:r>
          </a:p>
          <a:p>
            <a:r>
              <a:rPr lang="en-US" dirty="0" smtClean="0"/>
              <a:t>Where software is installed</a:t>
            </a:r>
          </a:p>
          <a:p>
            <a:endParaRPr lang="en-US" dirty="0"/>
          </a:p>
          <a:p>
            <a:r>
              <a:rPr lang="en-US" dirty="0"/>
              <a:t>e</a:t>
            </a:r>
            <a:r>
              <a:rPr lang="en-US" dirty="0" smtClean="0"/>
              <a:t>cho $PATH</a:t>
            </a:r>
            <a:r>
              <a:rPr lang="en-US" dirty="0"/>
              <a:t>	</a:t>
            </a:r>
            <a:r>
              <a:rPr lang="en-US" dirty="0" smtClean="0"/>
              <a:t>			# view the PATH variable</a:t>
            </a:r>
          </a:p>
          <a:p>
            <a:r>
              <a:rPr lang="en-US" dirty="0" smtClean="0"/>
              <a:t>export	PATH=$PATH:&lt;path to directory&gt;	# You can edit PATH variable</a:t>
            </a:r>
          </a:p>
          <a:p>
            <a:pPr marL="0" indent="0">
              <a:buNone/>
            </a:pPr>
            <a:r>
              <a:rPr lang="en-US" dirty="0" smtClean="0"/>
              <a:t>					# Edit is not permanent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# unless you put it in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# your .</a:t>
            </a:r>
            <a:r>
              <a:rPr lang="en-US" dirty="0" err="1" smtClean="0"/>
              <a:t>bash_profile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322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1.8: Practicing Unix/Linux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In the directory ~/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# Use find command to locate all .</a:t>
            </a:r>
            <a:r>
              <a:rPr lang="en-US" dirty="0" err="1"/>
              <a:t>fasta</a:t>
            </a:r>
            <a:r>
              <a:rPr lang="en-US" dirty="0"/>
              <a:t> and .</a:t>
            </a:r>
            <a:r>
              <a:rPr lang="en-US" dirty="0" err="1" smtClean="0"/>
              <a:t>fq</a:t>
            </a:r>
            <a:r>
              <a:rPr lang="en-US" dirty="0" smtClean="0"/>
              <a:t> </a:t>
            </a:r>
            <a:r>
              <a:rPr lang="en-US" dirty="0"/>
              <a:t>files</a:t>
            </a:r>
          </a:p>
          <a:p>
            <a:r>
              <a:rPr lang="en-US" dirty="0"/>
              <a:t>find `</a:t>
            </a:r>
            <a:r>
              <a:rPr lang="en-US" dirty="0" err="1"/>
              <a:t>pwd</a:t>
            </a:r>
            <a:r>
              <a:rPr lang="en-US" dirty="0"/>
              <a:t>` -name "*</a:t>
            </a:r>
            <a:r>
              <a:rPr lang="en-US"/>
              <a:t>.</a:t>
            </a:r>
            <a:r>
              <a:rPr lang="en-US" smtClean="0"/>
              <a:t>f*</a:t>
            </a:r>
            <a:r>
              <a:rPr lang="en-US" dirty="0"/>
              <a:t>" | sort</a:t>
            </a:r>
          </a:p>
          <a:p>
            <a:endParaRPr lang="en-US" dirty="0"/>
          </a:p>
          <a:p>
            <a:r>
              <a:rPr lang="en-US" dirty="0"/>
              <a:t># There should be </a:t>
            </a:r>
            <a:r>
              <a:rPr lang="en-US" dirty="0" smtClean="0"/>
              <a:t>3 </a:t>
            </a:r>
            <a:r>
              <a:rPr lang="en-US" dirty="0"/>
              <a:t>files with either .</a:t>
            </a:r>
            <a:r>
              <a:rPr lang="en-US" dirty="0" err="1"/>
              <a:t>fasta</a:t>
            </a:r>
            <a:r>
              <a:rPr lang="en-US" dirty="0"/>
              <a:t> or .</a:t>
            </a:r>
            <a:r>
              <a:rPr lang="en-US" dirty="0" err="1" smtClean="0"/>
              <a:t>fq</a:t>
            </a:r>
            <a:r>
              <a:rPr lang="en-US" dirty="0" smtClean="0"/>
              <a:t> </a:t>
            </a:r>
            <a:r>
              <a:rPr lang="en-US" dirty="0"/>
              <a:t>filenames</a:t>
            </a:r>
          </a:p>
          <a:p>
            <a:r>
              <a:rPr lang="en-US" dirty="0"/>
              <a:t># I checked by piping find command to a word count command</a:t>
            </a:r>
          </a:p>
          <a:p>
            <a:r>
              <a:rPr lang="en-US" dirty="0"/>
              <a:t># '</a:t>
            </a:r>
            <a:r>
              <a:rPr lang="en-US" dirty="0" err="1"/>
              <a:t>wc</a:t>
            </a:r>
            <a:r>
              <a:rPr lang="en-US" dirty="0"/>
              <a:t>' prints word, newline and byte </a:t>
            </a:r>
            <a:r>
              <a:rPr lang="en-US" dirty="0" smtClean="0"/>
              <a:t>counts</a:t>
            </a:r>
            <a:endParaRPr lang="en-US" dirty="0"/>
          </a:p>
          <a:p>
            <a:r>
              <a:rPr lang="en-US" dirty="0"/>
              <a:t># The '-l' option means print the newline counts</a:t>
            </a:r>
          </a:p>
          <a:p>
            <a:r>
              <a:rPr lang="en-US" dirty="0"/>
              <a:t>find `</a:t>
            </a:r>
            <a:r>
              <a:rPr lang="en-US" dirty="0" err="1"/>
              <a:t>pwd</a:t>
            </a:r>
            <a:r>
              <a:rPr lang="en-US" dirty="0"/>
              <a:t>` -name "*.fast*" | sort | </a:t>
            </a:r>
            <a:r>
              <a:rPr lang="en-US" dirty="0" err="1"/>
              <a:t>wc</a:t>
            </a:r>
            <a:r>
              <a:rPr lang="en-US" dirty="0"/>
              <a:t> -l</a:t>
            </a:r>
          </a:p>
        </p:txBody>
      </p:sp>
    </p:spTree>
    <p:extLst>
      <p:ext uri="{BB962C8B-B14F-4D97-AF65-F5344CB8AC3E}">
        <p14:creationId xmlns:p14="http://schemas.microsoft.com/office/powerpoint/2010/main" val="73732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1.8: Practicing Unix/Linux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# Now use '</a:t>
            </a:r>
            <a:r>
              <a:rPr lang="en-US" dirty="0" err="1"/>
              <a:t>ls</a:t>
            </a:r>
            <a:r>
              <a:rPr lang="en-US" dirty="0"/>
              <a:t>' command to view the files you downloaded to the directory you are in</a:t>
            </a:r>
          </a:p>
          <a:p>
            <a:r>
              <a:rPr lang="en-US" dirty="0"/>
              <a:t># You should see a total of 3 files with .</a:t>
            </a:r>
            <a:r>
              <a:rPr lang="en-US" dirty="0" err="1"/>
              <a:t>fasta</a:t>
            </a:r>
            <a:r>
              <a:rPr lang="en-US" dirty="0"/>
              <a:t> in the </a:t>
            </a:r>
            <a:r>
              <a:rPr lang="en-US" dirty="0" smtClean="0"/>
              <a:t>filename</a:t>
            </a:r>
          </a:p>
          <a:p>
            <a:r>
              <a:rPr lang="en-US" dirty="0" err="1" smtClean="0"/>
              <a:t>ls</a:t>
            </a:r>
            <a:endParaRPr lang="en-US" dirty="0"/>
          </a:p>
          <a:p>
            <a:endParaRPr lang="en-US" dirty="0"/>
          </a:p>
          <a:p>
            <a:r>
              <a:rPr lang="en-US" dirty="0"/>
              <a:t># Now let's move all of these files to a project directory</a:t>
            </a:r>
          </a:p>
          <a:p>
            <a:r>
              <a:rPr lang="en-US" dirty="0"/>
              <a:t># First we will go to our home directory</a:t>
            </a:r>
          </a:p>
          <a:p>
            <a:r>
              <a:rPr lang="en-US" dirty="0"/>
              <a:t>cd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# Then we will make a new directory called Itasca</a:t>
            </a:r>
          </a:p>
          <a:p>
            <a:r>
              <a:rPr lang="en-US" dirty="0" err="1"/>
              <a:t>mkdir</a:t>
            </a:r>
            <a:r>
              <a:rPr lang="en-US" dirty="0"/>
              <a:t> Itasca</a:t>
            </a:r>
          </a:p>
        </p:txBody>
      </p:sp>
    </p:spTree>
    <p:extLst>
      <p:ext uri="{BB962C8B-B14F-4D97-AF65-F5344CB8AC3E}">
        <p14:creationId xmlns:p14="http://schemas.microsoft.com/office/powerpoint/2010/main" val="1253357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1.8: Practicing Unix/Linux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'</a:t>
            </a:r>
            <a:r>
              <a:rPr lang="en-US" dirty="0" err="1"/>
              <a:t>ls</a:t>
            </a:r>
            <a:r>
              <a:rPr lang="en-US" dirty="0"/>
              <a:t>' to check your directory is there</a:t>
            </a:r>
          </a:p>
          <a:p>
            <a:r>
              <a:rPr lang="en-US" dirty="0"/>
              <a:t># Go into the directory</a:t>
            </a:r>
          </a:p>
          <a:p>
            <a:r>
              <a:rPr lang="en-US" dirty="0"/>
              <a:t>cd </a:t>
            </a:r>
            <a:r>
              <a:rPr lang="en-US" dirty="0" smtClean="0"/>
              <a:t>Itasca</a:t>
            </a:r>
          </a:p>
          <a:p>
            <a:endParaRPr lang="en-US" dirty="0"/>
          </a:p>
          <a:p>
            <a:r>
              <a:rPr lang="en-US" dirty="0"/>
              <a:t># '</a:t>
            </a:r>
            <a:r>
              <a:rPr lang="en-US" dirty="0" err="1"/>
              <a:t>ls</a:t>
            </a:r>
            <a:r>
              <a:rPr lang="en-US" dirty="0"/>
              <a:t>' again if you want to check the files in the directory (There should be none so far)</a:t>
            </a:r>
          </a:p>
          <a:p>
            <a:r>
              <a:rPr lang="en-US" dirty="0"/>
              <a:t># Now we will move the .</a:t>
            </a:r>
            <a:r>
              <a:rPr lang="en-US" dirty="0" err="1"/>
              <a:t>fasta</a:t>
            </a:r>
            <a:r>
              <a:rPr lang="en-US" dirty="0"/>
              <a:t> and .</a:t>
            </a:r>
            <a:r>
              <a:rPr lang="en-US" dirty="0" err="1" smtClean="0"/>
              <a:t>fq</a:t>
            </a:r>
            <a:r>
              <a:rPr lang="en-US" dirty="0" smtClean="0"/>
              <a:t> </a:t>
            </a:r>
            <a:r>
              <a:rPr lang="en-US" dirty="0"/>
              <a:t>files to ~/Itasca</a:t>
            </a:r>
          </a:p>
          <a:p>
            <a:r>
              <a:rPr lang="en-US" dirty="0"/>
              <a:t># First we will go into the directory our files are located in</a:t>
            </a:r>
          </a:p>
          <a:p>
            <a:r>
              <a:rPr lang="en-US" dirty="0"/>
              <a:t>cd ~/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322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1.8: Practicing Unix/Linux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Then we will use </a:t>
            </a:r>
            <a:r>
              <a:rPr lang="en-US" dirty="0" err="1"/>
              <a:t>globbing</a:t>
            </a:r>
            <a:r>
              <a:rPr lang="en-US" dirty="0"/>
              <a:t> to move all the files at once instead of one at a time</a:t>
            </a:r>
          </a:p>
          <a:p>
            <a:r>
              <a:rPr lang="en-US" dirty="0"/>
              <a:t># We will use the 'mv' command</a:t>
            </a:r>
          </a:p>
          <a:p>
            <a:r>
              <a:rPr lang="en-US" dirty="0"/>
              <a:t># Followed by the files we want to move</a:t>
            </a:r>
          </a:p>
          <a:p>
            <a:r>
              <a:rPr lang="en-US" dirty="0"/>
              <a:t># Then specify the directory we want to move the files into</a:t>
            </a:r>
          </a:p>
          <a:p>
            <a:r>
              <a:rPr lang="en-US" dirty="0"/>
              <a:t>mv *.f* ~/</a:t>
            </a:r>
            <a:r>
              <a:rPr lang="en-US" dirty="0" smtClean="0"/>
              <a:t>Itasca</a:t>
            </a:r>
          </a:p>
          <a:p>
            <a:endParaRPr lang="en-US" dirty="0"/>
          </a:p>
          <a:p>
            <a:r>
              <a:rPr lang="en-US" dirty="0"/>
              <a:t># 'cd' into ~/Itasca and '</a:t>
            </a:r>
            <a:r>
              <a:rPr lang="en-US" dirty="0" err="1"/>
              <a:t>ls</a:t>
            </a:r>
            <a:r>
              <a:rPr lang="en-US" dirty="0"/>
              <a:t>' to check that files were moved to that directory </a:t>
            </a:r>
          </a:p>
        </p:txBody>
      </p:sp>
    </p:spTree>
    <p:extLst>
      <p:ext uri="{BB962C8B-B14F-4D97-AF65-F5344CB8AC3E}">
        <p14:creationId xmlns:p14="http://schemas.microsoft.com/office/powerpoint/2010/main" val="62320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Thomas </a:t>
            </a:r>
            <a:r>
              <a:rPr lang="en-US" dirty="0" err="1" smtClean="0"/>
              <a:t>Girke’s</a:t>
            </a:r>
            <a:r>
              <a:rPr lang="en-US" dirty="0" smtClean="0"/>
              <a:t> Linux tutorial:</a:t>
            </a:r>
          </a:p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manuals.bioinformatics.ucr.edu/home/linux-basics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Answer key to today’s exercises can be viewed and downloaded from my Gist repository:</a:t>
            </a:r>
          </a:p>
          <a:p>
            <a:r>
              <a:rPr lang="en-US" dirty="0">
                <a:hlinkClick r:id="rId3"/>
              </a:rPr>
              <a:t>https://gist.github.com/liux1299/af6fffc5d96e8d44dc9b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656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Unix Help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3239" b="3123"/>
          <a:stretch/>
        </p:blipFill>
        <p:spPr>
          <a:xfrm>
            <a:off x="367639" y="2885804"/>
            <a:ext cx="8549812" cy="1766614"/>
          </a:xfrm>
        </p:spPr>
      </p:pic>
      <p:sp>
        <p:nvSpPr>
          <p:cNvPr id="5" name="Rectangle 4"/>
          <p:cNvSpPr/>
          <p:nvPr/>
        </p:nvSpPr>
        <p:spPr>
          <a:xfrm>
            <a:off x="432966" y="2885804"/>
            <a:ext cx="8474864" cy="618328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828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rcRect l="-9606" r="-9606"/>
          <a:stretch>
            <a:fillRect/>
          </a:stretch>
        </p:blipFill>
        <p:spPr>
          <a:xfrm>
            <a:off x="635017" y="1833580"/>
            <a:ext cx="7889601" cy="424850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Orientation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646024" y="2181147"/>
            <a:ext cx="6252516" cy="208895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646024" y="2445224"/>
            <a:ext cx="6252516" cy="277923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46024" y="3122758"/>
            <a:ext cx="6252516" cy="534770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46024" y="4389067"/>
            <a:ext cx="6252516" cy="532774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52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948" b="2660"/>
          <a:stretch/>
        </p:blipFill>
        <p:spPr>
          <a:xfrm>
            <a:off x="515052" y="1855822"/>
            <a:ext cx="8159613" cy="117451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1.1: Files and Directories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5052" y="1855822"/>
            <a:ext cx="8159613" cy="1174519"/>
          </a:xfrm>
          <a:prstGeom prst="rect">
            <a:avLst/>
          </a:prstGeom>
          <a:noFill/>
          <a:ln w="127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15052" y="3030341"/>
            <a:ext cx="815961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/>
              <a:t># Make directory called ‘GitHub’</a:t>
            </a:r>
          </a:p>
          <a:p>
            <a:r>
              <a:rPr lang="en-US" sz="1700" dirty="0" smtClean="0"/>
              <a:t># Use ‘</a:t>
            </a:r>
            <a:r>
              <a:rPr lang="en-US" sz="1700" dirty="0" err="1" smtClean="0"/>
              <a:t>mkdir</a:t>
            </a:r>
            <a:r>
              <a:rPr lang="en-US" sz="1700" dirty="0" smtClean="0"/>
              <a:t>’ command</a:t>
            </a:r>
          </a:p>
          <a:p>
            <a:r>
              <a:rPr lang="en-US" sz="1700" dirty="0" err="1"/>
              <a:t>m</a:t>
            </a:r>
            <a:r>
              <a:rPr lang="en-US" sz="1700" dirty="0" err="1" smtClean="0"/>
              <a:t>kdir</a:t>
            </a:r>
            <a:r>
              <a:rPr lang="en-US" sz="1700" dirty="0" smtClean="0"/>
              <a:t> GitHub</a:t>
            </a:r>
          </a:p>
          <a:p>
            <a:endParaRPr lang="en-US" sz="1700" dirty="0" smtClean="0"/>
          </a:p>
          <a:p>
            <a:r>
              <a:rPr lang="en-US" sz="1700" dirty="0"/>
              <a:t># Go into '</a:t>
            </a:r>
            <a:r>
              <a:rPr lang="en-US" sz="1700" dirty="0" err="1"/>
              <a:t>GitHub</a:t>
            </a:r>
            <a:r>
              <a:rPr lang="en-US" sz="1700" dirty="0"/>
              <a:t>' directory with 'cd' command</a:t>
            </a:r>
          </a:p>
          <a:p>
            <a:r>
              <a:rPr lang="en-US" sz="1700" dirty="0"/>
              <a:t>cd </a:t>
            </a:r>
            <a:r>
              <a:rPr lang="en-US" sz="1700" dirty="0" err="1" smtClean="0"/>
              <a:t>GitHub</a:t>
            </a:r>
            <a:endParaRPr lang="en-US" sz="1700" dirty="0" smtClean="0"/>
          </a:p>
          <a:p>
            <a:endParaRPr lang="en-US" sz="1700" dirty="0"/>
          </a:p>
          <a:p>
            <a:r>
              <a:rPr lang="en-US" sz="1700" dirty="0" smtClean="0"/>
              <a:t># Make another test directory called ‘test’ within ‘GitHub’ directory</a:t>
            </a:r>
          </a:p>
          <a:p>
            <a:r>
              <a:rPr lang="en-US" sz="1700" dirty="0" err="1"/>
              <a:t>m</a:t>
            </a:r>
            <a:r>
              <a:rPr lang="en-US" sz="1700" dirty="0" err="1" smtClean="0"/>
              <a:t>kdir</a:t>
            </a:r>
            <a:r>
              <a:rPr lang="en-US" sz="1700" dirty="0" smtClean="0"/>
              <a:t> test</a:t>
            </a:r>
          </a:p>
          <a:p>
            <a:endParaRPr lang="en-US" sz="1700" dirty="0"/>
          </a:p>
          <a:p>
            <a:r>
              <a:rPr lang="en-US" sz="1700" dirty="0" smtClean="0"/>
              <a:t># Now we will remove the directory called ‘test’ with ‘</a:t>
            </a:r>
            <a:r>
              <a:rPr lang="en-US" sz="1700" dirty="0" err="1" smtClean="0"/>
              <a:t>rm</a:t>
            </a:r>
            <a:r>
              <a:rPr lang="en-US" sz="1700" dirty="0" smtClean="0"/>
              <a:t>’ command</a:t>
            </a:r>
          </a:p>
          <a:p>
            <a:r>
              <a:rPr lang="en-US" sz="1700" dirty="0" err="1"/>
              <a:t>r</a:t>
            </a:r>
            <a:r>
              <a:rPr lang="en-US" sz="1700" dirty="0" err="1" smtClean="0"/>
              <a:t>m</a:t>
            </a:r>
            <a:r>
              <a:rPr lang="en-US" sz="1700" dirty="0" smtClean="0"/>
              <a:t> –</a:t>
            </a:r>
            <a:r>
              <a:rPr lang="en-US" sz="1700" dirty="0" err="1" smtClean="0"/>
              <a:t>rf</a:t>
            </a:r>
            <a:r>
              <a:rPr lang="en-US" sz="1700" dirty="0" smtClean="0"/>
              <a:t> test/</a:t>
            </a:r>
          </a:p>
        </p:txBody>
      </p:sp>
    </p:spTree>
    <p:extLst>
      <p:ext uri="{BB962C8B-B14F-4D97-AF65-F5344CB8AC3E}">
        <p14:creationId xmlns:p14="http://schemas.microsoft.com/office/powerpoint/2010/main" val="515005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and paste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90" r="2168"/>
          <a:stretch/>
        </p:blipFill>
        <p:spPr>
          <a:xfrm>
            <a:off x="2483729" y="1778305"/>
            <a:ext cx="4191995" cy="4547617"/>
          </a:xfrm>
        </p:spPr>
      </p:pic>
    </p:spTree>
    <p:extLst>
      <p:ext uri="{BB962C8B-B14F-4D97-AF65-F5344CB8AC3E}">
        <p14:creationId xmlns:p14="http://schemas.microsoft.com/office/powerpoint/2010/main" val="994168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5_Retrospect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11.xml><?xml version="1.0" encoding="utf-8"?>
<a:theme xmlns:a="http://schemas.openxmlformats.org/drawingml/2006/main" name="Itasca_NGS Advantag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6_Retrospect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13.xml><?xml version="1.0" encoding="utf-8"?>
<a:theme xmlns:a="http://schemas.openxmlformats.org/drawingml/2006/main" name="7_Retrospect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 Itasca_NGS Breez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Retrospect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4.xml><?xml version="1.0" encoding="utf-8"?>
<a:theme xmlns:a="http://schemas.openxmlformats.org/drawingml/2006/main" name="1_Retrospect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5.xml><?xml version="1.0" encoding="utf-8"?>
<a:theme xmlns:a="http://schemas.openxmlformats.org/drawingml/2006/main" name="2_Retrospect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6.xml><?xml version="1.0" encoding="utf-8"?>
<a:theme xmlns:a="http://schemas.openxmlformats.org/drawingml/2006/main" name="3_Retrospect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7.xml><?xml version="1.0" encoding="utf-8"?>
<a:theme xmlns:a="http://schemas.openxmlformats.org/drawingml/2006/main" name="Itasca_NGS Plaz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4_Retrospect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9.xml><?xml version="1.0" encoding="utf-8"?>
<a:theme xmlns:a="http://schemas.openxmlformats.org/drawingml/2006/main" name="Itasca_NGS Inkwel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3356</TotalTime>
  <Words>2859</Words>
  <Application>Microsoft Macintosh PowerPoint</Application>
  <PresentationFormat>On-screen Show (4:3)</PresentationFormat>
  <Paragraphs>470</Paragraphs>
  <Slides>55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13</vt:i4>
      </vt:variant>
      <vt:variant>
        <vt:lpstr>Slide Titles</vt:lpstr>
      </vt:variant>
      <vt:variant>
        <vt:i4>55</vt:i4>
      </vt:variant>
    </vt:vector>
  </HeadingPairs>
  <TitlesOfParts>
    <vt:vector size="68" baseType="lpstr">
      <vt:lpstr>Default Theme</vt:lpstr>
      <vt:lpstr> Itasca_NGS Breeze</vt:lpstr>
      <vt:lpstr>Retrospect</vt:lpstr>
      <vt:lpstr>1_Retrospect</vt:lpstr>
      <vt:lpstr>2_Retrospect</vt:lpstr>
      <vt:lpstr>3_Retrospect</vt:lpstr>
      <vt:lpstr>Itasca_NGS Plaza</vt:lpstr>
      <vt:lpstr>4_Retrospect</vt:lpstr>
      <vt:lpstr>Itasca_NGS Inkwell</vt:lpstr>
      <vt:lpstr>5_Retrospect</vt:lpstr>
      <vt:lpstr>Itasca_NGS Advantage</vt:lpstr>
      <vt:lpstr>6_Retrospect</vt:lpstr>
      <vt:lpstr>7_Retrospect</vt:lpstr>
      <vt:lpstr>Unix/Linux Basics Thomas Girke Tutorial</vt:lpstr>
      <vt:lpstr>Learning Outcomes</vt:lpstr>
      <vt:lpstr>Logging-In</vt:lpstr>
      <vt:lpstr>Why GNU/Linux?</vt:lpstr>
      <vt:lpstr>Basics</vt:lpstr>
      <vt:lpstr>Unix Help</vt:lpstr>
      <vt:lpstr>Orientation</vt:lpstr>
      <vt:lpstr>Exercise 1.1: Files and Directories</vt:lpstr>
      <vt:lpstr>Copy and paste</vt:lpstr>
      <vt:lpstr>Handy Shortcuts</vt:lpstr>
      <vt:lpstr>Finding Files in Directories and Applications</vt:lpstr>
      <vt:lpstr>Finding Things in Files</vt:lpstr>
      <vt:lpstr>Permissions and Ownership</vt:lpstr>
      <vt:lpstr>Exercise 1.2: Useful Unix Commands</vt:lpstr>
      <vt:lpstr>Exercise 1.2: Useful Unix Commands</vt:lpstr>
      <vt:lpstr>Exercise 1.2: Useful Unix Commands</vt:lpstr>
      <vt:lpstr>STDIN, STDOUT, and STDERR</vt:lpstr>
      <vt:lpstr>Redirections</vt:lpstr>
      <vt:lpstr>Piping</vt:lpstr>
      <vt:lpstr>Globbing</vt:lpstr>
      <vt:lpstr>Exercise 1.3: Using find, chmod and grep commands</vt:lpstr>
      <vt:lpstr>Exercise 1.3: Using find, chmod and grep commands</vt:lpstr>
      <vt:lpstr>Exercise 1.3: Using find, chmod and grep commands</vt:lpstr>
      <vt:lpstr>Exercise 1.3: Using find, chmod and grep commands</vt:lpstr>
      <vt:lpstr>Exercise 1.3: Using find, chmod and grep commands</vt:lpstr>
      <vt:lpstr>Process Management</vt:lpstr>
      <vt:lpstr>Non-Graphical Text Editors</vt:lpstr>
      <vt:lpstr>More Non-Graphical Text Editors</vt:lpstr>
      <vt:lpstr>Graphical Text Editors</vt:lpstr>
      <vt:lpstr>Vim Manual</vt:lpstr>
      <vt:lpstr>Modifier Keys to Control Vim</vt:lpstr>
      <vt:lpstr>Additional Vim Commands</vt:lpstr>
      <vt:lpstr>Vim Help</vt:lpstr>
      <vt:lpstr>More Vim</vt:lpstr>
      <vt:lpstr>Useful Shell Commands</vt:lpstr>
      <vt:lpstr>Exercise 1.4: Text Viewing</vt:lpstr>
      <vt:lpstr>Exercise 1.4: Text Viewing</vt:lpstr>
      <vt:lpstr>Other Important Commands</vt:lpstr>
      <vt:lpstr>Loops</vt:lpstr>
      <vt:lpstr>Examples on for-loops</vt:lpstr>
      <vt:lpstr>Exercise 1.5: For-loops</vt:lpstr>
      <vt:lpstr>Exercise 1.6: While-loops</vt:lpstr>
      <vt:lpstr>If/then Statements</vt:lpstr>
      <vt:lpstr>Secure Copy Between Machines</vt:lpstr>
      <vt:lpstr>Archives</vt:lpstr>
      <vt:lpstr>Tarballs</vt:lpstr>
      <vt:lpstr>Compressed Files</vt:lpstr>
      <vt:lpstr>How to Decompress Files</vt:lpstr>
      <vt:lpstr>Command Substitutions</vt:lpstr>
      <vt:lpstr>PATH</vt:lpstr>
      <vt:lpstr>Exercise 1.8: Practicing Unix/Linux Commands</vt:lpstr>
      <vt:lpstr>Exercise 1.8: Practicing Unix/Linux Commands</vt:lpstr>
      <vt:lpstr>Exercise 1.8: Practicing Unix/Linux Commands</vt:lpstr>
      <vt:lpstr>Exercise 1.8: Practicing Unix/Linux Commands</vt:lpstr>
      <vt:lpstr>Resources</vt:lpstr>
    </vt:vector>
  </TitlesOfParts>
  <Company>University of Minnesota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Unix/Linux Basics</dc:title>
  <dc:creator>Peter Morrell</dc:creator>
  <cp:lastModifiedBy>Chaochih Liu</cp:lastModifiedBy>
  <cp:revision>238</cp:revision>
  <dcterms:created xsi:type="dcterms:W3CDTF">2015-08-03T17:01:57Z</dcterms:created>
  <dcterms:modified xsi:type="dcterms:W3CDTF">2016-04-20T16:14:19Z</dcterms:modified>
</cp:coreProperties>
</file>

<file path=docProps/thumbnail.jpeg>
</file>